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2" r:id="rId5"/>
    <p:sldId id="258" r:id="rId6"/>
    <p:sldId id="259" r:id="rId7"/>
    <p:sldId id="260" r:id="rId8"/>
    <p:sldId id="261" r:id="rId9"/>
    <p:sldId id="279" r:id="rId10"/>
    <p:sldId id="262" r:id="rId11"/>
    <p:sldId id="263" r:id="rId12"/>
    <p:sldId id="274" r:id="rId13"/>
    <p:sldId id="265" r:id="rId14"/>
    <p:sldId id="266" r:id="rId15"/>
    <p:sldId id="276" r:id="rId16"/>
    <p:sldId id="277" r:id="rId17"/>
    <p:sldId id="278" r:id="rId18"/>
    <p:sldId id="281" r:id="rId19"/>
    <p:sldId id="280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>
        <p:scale>
          <a:sx n="106" d="100"/>
          <a:sy n="106" d="100"/>
        </p:scale>
        <p:origin x="-9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568D13-9117-49DB-A496-49EE6FFA961F}" type="datetimeFigureOut">
              <a:rPr lang="es-CO" smtClean="0"/>
              <a:t>03/08/2014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DE81D7-0391-44E8-87CB-49A5B777F5E4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ADP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6172200" cy="1894362"/>
          </a:xfrm>
        </p:spPr>
        <p:txBody>
          <a:bodyPr/>
          <a:lstStyle/>
          <a:p>
            <a:pPr algn="ctr"/>
            <a:r>
              <a:rPr lang="es-ES_tradnl" sz="4800" dirty="0" smtClean="0">
                <a:solidFill>
                  <a:schemeClr val="tx1"/>
                </a:solidFill>
                <a:latin typeface="Goudy Stout" pitchFamily="18" charset="0"/>
              </a:rPr>
              <a:t>PATENTES</a:t>
            </a:r>
            <a:r>
              <a:rPr lang="es-ES_tradnl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64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59216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Goudy Stout" pitchFamily="18" charset="0"/>
              </a:rPr>
              <a:t>Lo que no se </a:t>
            </a:r>
            <a:r>
              <a:rPr lang="es-CO" dirty="0" smtClean="0">
                <a:latin typeface="Goudy Stout" pitchFamily="18" charset="0"/>
              </a:rPr>
              <a:t>puede patentar</a:t>
            </a:r>
            <a:endParaRPr lang="es-CO" dirty="0">
              <a:latin typeface="Goudy Stou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63560"/>
            <a:ext cx="8075240" cy="4873752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latin typeface="Broadway" pitchFamily="82" charset="0"/>
              </a:rPr>
              <a:t>Lista válida para algunos países</a:t>
            </a:r>
          </a:p>
          <a:p>
            <a:r>
              <a:rPr lang="es-CO" dirty="0" smtClean="0">
                <a:latin typeface="Broadway" pitchFamily="82" charset="0"/>
              </a:rPr>
              <a:t>Los </a:t>
            </a:r>
            <a:r>
              <a:rPr lang="es-CO" dirty="0">
                <a:latin typeface="Broadway" pitchFamily="82" charset="0"/>
              </a:rPr>
              <a:t>procesos esencialmente biológicos para la producción, reproducción y/o propagación de plantas y animales.</a:t>
            </a:r>
          </a:p>
          <a:p>
            <a:r>
              <a:rPr lang="es-CO" dirty="0">
                <a:latin typeface="Broadway" pitchFamily="82" charset="0"/>
              </a:rPr>
              <a:t>El material biológico y genético tal como se encuentran en la naturaleza.</a:t>
            </a:r>
          </a:p>
          <a:p>
            <a:r>
              <a:rPr lang="es-CO" dirty="0">
                <a:latin typeface="Broadway" pitchFamily="82" charset="0"/>
              </a:rPr>
              <a:t>Las razas animales.</a:t>
            </a:r>
          </a:p>
          <a:p>
            <a:r>
              <a:rPr lang="es-CO" dirty="0">
                <a:latin typeface="Broadway" pitchFamily="82" charset="0"/>
              </a:rPr>
              <a:t>El cuerpo humano y las partes vivas que lo componen.</a:t>
            </a:r>
          </a:p>
          <a:p>
            <a:r>
              <a:rPr lang="es-CO" dirty="0">
                <a:latin typeface="Broadway" pitchFamily="82" charset="0"/>
              </a:rPr>
              <a:t>Las variedades vegetales y </a:t>
            </a:r>
            <a:r>
              <a:rPr lang="es-CO" dirty="0" smtClean="0">
                <a:latin typeface="Broadway" pitchFamily="82" charset="0"/>
              </a:rPr>
              <a:t>minerales</a:t>
            </a:r>
          </a:p>
          <a:p>
            <a:r>
              <a:rPr lang="es-ES_tradnl" dirty="0" smtClean="0">
                <a:latin typeface="Broadway" pitchFamily="82" charset="0"/>
              </a:rPr>
              <a:t>(</a:t>
            </a:r>
            <a:r>
              <a:rPr lang="es-CO" dirty="0">
                <a:latin typeface="Broadway" pitchFamily="82" charset="0"/>
              </a:rPr>
              <a:t>ejemplo en EEUU y Japón es posible patentar material biológico como genes y proteínas</a:t>
            </a:r>
            <a:r>
              <a:rPr lang="es-CO" dirty="0" smtClean="0">
                <a:latin typeface="Broadway" pitchFamily="82" charset="0"/>
              </a:rPr>
              <a:t>.)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58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1084982"/>
          </a:xfrm>
        </p:spPr>
        <p:txBody>
          <a:bodyPr>
            <a:noAutofit/>
          </a:bodyPr>
          <a:lstStyle/>
          <a:p>
            <a:pPr algn="ctr"/>
            <a:r>
              <a:rPr lang="es-CO" sz="2800" dirty="0">
                <a:latin typeface="Goudy Stout" pitchFamily="18" charset="0"/>
              </a:rPr>
              <a:t>Vigencia de una </a:t>
            </a:r>
            <a:r>
              <a:rPr lang="es-CO" sz="2800" dirty="0" smtClean="0">
                <a:latin typeface="Goudy Stout" pitchFamily="18" charset="0"/>
              </a:rPr>
              <a:t>patente</a:t>
            </a:r>
            <a:endParaRPr lang="es-CO" sz="2800" dirty="0">
              <a:latin typeface="Goudy Stou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496944" cy="3960440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Broadway" pitchFamily="82" charset="0"/>
              </a:rPr>
              <a:t>La </a:t>
            </a:r>
            <a:r>
              <a:rPr lang="es-CO" dirty="0">
                <a:latin typeface="Broadway" pitchFamily="82" charset="0"/>
              </a:rPr>
              <a:t>vigencia de las patentes depende de cada país. </a:t>
            </a:r>
            <a:endParaRPr lang="es-CO" dirty="0" smtClean="0">
              <a:latin typeface="Broadway" pitchFamily="82" charset="0"/>
            </a:endParaRPr>
          </a:p>
          <a:p>
            <a:r>
              <a:rPr lang="es-CO" dirty="0" smtClean="0">
                <a:latin typeface="Broadway" pitchFamily="82" charset="0"/>
              </a:rPr>
              <a:t>En </a:t>
            </a:r>
            <a:r>
              <a:rPr lang="es-CO" dirty="0">
                <a:latin typeface="Broadway" pitchFamily="82" charset="0"/>
              </a:rPr>
              <a:t>México tienen una vigencia de 20 años improrrogables y los modelos de utilidad tienen una vigencia de 10 años igualmente improrrogables. </a:t>
            </a:r>
            <a:endParaRPr lang="es-CO" dirty="0" smtClean="0">
              <a:latin typeface="Broadway" pitchFamily="82" charset="0"/>
            </a:endParaRPr>
          </a:p>
          <a:p>
            <a:r>
              <a:rPr lang="es-CO" dirty="0" smtClean="0">
                <a:latin typeface="Broadway" pitchFamily="82" charset="0"/>
              </a:rPr>
              <a:t>Cuando </a:t>
            </a:r>
            <a:r>
              <a:rPr lang="es-CO" dirty="0">
                <a:latin typeface="Broadway" pitchFamily="82" charset="0"/>
              </a:rPr>
              <a:t>la patente o modelo de utilidad expira, expira así mismo la protección y la invención pasa a pertenecer al dominio </a:t>
            </a:r>
            <a:r>
              <a:rPr lang="es-CO" dirty="0" smtClean="0">
                <a:latin typeface="Broadway" pitchFamily="82" charset="0"/>
              </a:rPr>
              <a:t>público. </a:t>
            </a:r>
          </a:p>
        </p:txBody>
      </p:sp>
    </p:spTree>
    <p:extLst>
      <p:ext uri="{BB962C8B-B14F-4D97-AF65-F5344CB8AC3E}">
        <p14:creationId xmlns:p14="http://schemas.microsoft.com/office/powerpoint/2010/main" val="31707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1540" y="1331549"/>
            <a:ext cx="8280920" cy="1299119"/>
          </a:xfrm>
        </p:spPr>
        <p:txBody>
          <a:bodyPr>
            <a:noAutofit/>
          </a:bodyPr>
          <a:lstStyle/>
          <a:p>
            <a:r>
              <a:rPr lang="es-CO" sz="2000" dirty="0">
                <a:solidFill>
                  <a:srgbClr val="7030A0"/>
                </a:solidFill>
                <a:latin typeface="Broadway" pitchFamily="82" charset="0"/>
              </a:rPr>
              <a:t>Reconocimiento al nombre.</a:t>
            </a:r>
            <a:br>
              <a:rPr lang="es-CO" sz="2000" dirty="0">
                <a:solidFill>
                  <a:srgbClr val="7030A0"/>
                </a:solidFill>
                <a:latin typeface="Broadway" pitchFamily="82" charset="0"/>
              </a:rPr>
            </a:br>
            <a:r>
              <a:rPr lang="es-CO" sz="2000" dirty="0">
                <a:solidFill>
                  <a:srgbClr val="7030A0"/>
                </a:solidFill>
                <a:latin typeface="Broadway" pitchFamily="82" charset="0"/>
              </a:rPr>
              <a:t>Solicitar la patente.</a:t>
            </a:r>
            <a:r>
              <a:rPr lang="es-CO" sz="2000" dirty="0">
                <a:solidFill>
                  <a:srgbClr val="7030A0"/>
                </a:solidFill>
              </a:rPr>
              <a:t/>
            </a:r>
            <a:br>
              <a:rPr lang="es-CO" sz="2000" dirty="0">
                <a:solidFill>
                  <a:srgbClr val="7030A0"/>
                </a:solidFill>
              </a:rPr>
            </a:br>
            <a:r>
              <a:rPr lang="es-CO" sz="2000" dirty="0" smtClean="0">
                <a:solidFill>
                  <a:srgbClr val="7030A0"/>
                </a:solidFill>
                <a:latin typeface="Broadway" pitchFamily="82" charset="0"/>
              </a:rPr>
              <a:t>el derecho exclusivo de explotación de la invención patentada confiere a su titular</a:t>
            </a:r>
            <a:endParaRPr lang="es-CO" sz="2000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852936"/>
            <a:ext cx="3960440" cy="2016224"/>
          </a:xfrm>
        </p:spPr>
        <p:txBody>
          <a:bodyPr>
            <a:noAutofit/>
          </a:bodyPr>
          <a:lstStyle/>
          <a:p>
            <a:pPr algn="just"/>
            <a:r>
              <a:rPr lang="es-CO" sz="1600" dirty="0" smtClean="0">
                <a:latin typeface="Broadway" pitchFamily="82" charset="0"/>
              </a:rPr>
              <a:t>Si es </a:t>
            </a:r>
            <a:r>
              <a:rPr lang="es-CO" sz="1600" b="1" dirty="0" smtClean="0">
                <a:solidFill>
                  <a:srgbClr val="7030A0"/>
                </a:solidFill>
                <a:latin typeface="Broadway" pitchFamily="82" charset="0"/>
              </a:rPr>
              <a:t>UN PRODUCTO</a:t>
            </a:r>
            <a:r>
              <a:rPr lang="es-CO" sz="1600" b="1" dirty="0" smtClean="0">
                <a:latin typeface="Broadway" pitchFamily="82" charset="0"/>
              </a:rPr>
              <a:t>, </a:t>
            </a:r>
            <a:r>
              <a:rPr lang="es-CO" sz="1600" dirty="0" smtClean="0">
                <a:latin typeface="Broadway" pitchFamily="82" charset="0"/>
              </a:rPr>
              <a:t>el </a:t>
            </a:r>
            <a:r>
              <a:rPr lang="es-CO" sz="1600" dirty="0">
                <a:latin typeface="Broadway" pitchFamily="82" charset="0"/>
              </a:rPr>
              <a:t>derecho de impedir a otras personas que fabriquen, usen, vendan, ofrezcan en venta o importen el producto patentado, sin consentimiento</a:t>
            </a:r>
            <a:r>
              <a:rPr lang="es-CO" sz="1600" dirty="0" smtClean="0">
                <a:latin typeface="Broadway" pitchFamily="82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932040" y="2780928"/>
            <a:ext cx="359344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Broadway" pitchFamily="82" charset="0"/>
              </a:rPr>
              <a:t>Si </a:t>
            </a:r>
            <a:r>
              <a:rPr lang="es-CO" sz="1400" dirty="0" smtClean="0">
                <a:latin typeface="Broadway" pitchFamily="82" charset="0"/>
              </a:rPr>
              <a:t>es </a:t>
            </a:r>
            <a:r>
              <a:rPr lang="es-CO" sz="1400" b="1" dirty="0" smtClean="0">
                <a:solidFill>
                  <a:srgbClr val="7030A0"/>
                </a:solidFill>
                <a:latin typeface="Broadway" pitchFamily="82" charset="0"/>
              </a:rPr>
              <a:t>UN </a:t>
            </a:r>
            <a:r>
              <a:rPr lang="es-CO" sz="1400" b="1" dirty="0">
                <a:solidFill>
                  <a:srgbClr val="7030A0"/>
                </a:solidFill>
                <a:latin typeface="Broadway" pitchFamily="82" charset="0"/>
              </a:rPr>
              <a:t>PROCESO</a:t>
            </a:r>
            <a:r>
              <a:rPr lang="es-CO" sz="1400" dirty="0">
                <a:latin typeface="Broadway" pitchFamily="82" charset="0"/>
              </a:rPr>
              <a:t>, el derecho de impedir a otras personas que utilicen ese proceso y que usen, vendan, ofrezcan en venta o importen el producto obtenido directamente de ese proceso, sin </a:t>
            </a:r>
            <a:r>
              <a:rPr lang="es-CO" sz="1400" dirty="0" smtClean="0">
                <a:latin typeface="Broadway" pitchFamily="82" charset="0"/>
              </a:rPr>
              <a:t>su consentimiento</a:t>
            </a:r>
            <a:r>
              <a:rPr lang="es-CO" dirty="0">
                <a:latin typeface="Broadway" pitchFamily="82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4769857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latin typeface="Broadway" pitchFamily="82" charset="0"/>
              </a:rPr>
              <a:t>El </a:t>
            </a:r>
            <a:r>
              <a:rPr lang="es-CO" sz="1600" dirty="0">
                <a:latin typeface="Broadway" pitchFamily="82" charset="0"/>
              </a:rPr>
              <a:t>titular puede permitir alguna de las actividades anteriores a determinada persona o empresa, otorgando una licencia y recibiendo un pago que se conoce como regalía. También puede transferir la titularidad de la patente, o ceder su derecho, mediante un pago fijo.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246869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 smtClean="0">
                <a:solidFill>
                  <a:schemeClr val="tx2"/>
                </a:solidFill>
                <a:latin typeface="Goudy Stout" pitchFamily="18" charset="0"/>
              </a:rPr>
              <a:t>Derechos </a:t>
            </a:r>
            <a:r>
              <a:rPr lang="es-CO" sz="3200" dirty="0">
                <a:solidFill>
                  <a:schemeClr val="tx2"/>
                </a:solidFill>
                <a:latin typeface="Goudy Stout" pitchFamily="18" charset="0"/>
              </a:rPr>
              <a:t>del inventor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1560" y="896455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05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76263"/>
              </p:ext>
            </p:extLst>
          </p:nvPr>
        </p:nvGraphicFramePr>
        <p:xfrm>
          <a:off x="288032" y="229564"/>
          <a:ext cx="8532440" cy="642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220"/>
                <a:gridCol w="4266220"/>
              </a:tblGrid>
              <a:tr h="624043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7030A0"/>
                          </a:solidFill>
                          <a:latin typeface="Goudy Stout" pitchFamily="18" charset="0"/>
                        </a:rPr>
                        <a:t>INVENCIONES LABORALES </a:t>
                      </a:r>
                      <a:endParaRPr lang="es-CO" dirty="0">
                        <a:solidFill>
                          <a:srgbClr val="7030A0"/>
                        </a:solidFill>
                        <a:latin typeface="Goudy Stou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rgbClr val="7030A0"/>
                          </a:solidFill>
                          <a:latin typeface="Goudy Stout" pitchFamily="18" charset="0"/>
                        </a:rPr>
                        <a:t>INVENCIONES LIBRES </a:t>
                      </a:r>
                      <a:endParaRPr lang="es-CO" dirty="0">
                        <a:solidFill>
                          <a:srgbClr val="7030A0"/>
                        </a:solidFill>
                        <a:latin typeface="Goudy Stout" pitchFamily="18" charset="0"/>
                      </a:endParaRPr>
                    </a:p>
                  </a:txBody>
                  <a:tcPr/>
                </a:tc>
              </a:tr>
              <a:tr h="375966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Broadway" pitchFamily="82" charset="0"/>
                        </a:rPr>
                        <a:t>Pertenecen a la empresa. </a:t>
                      </a:r>
                      <a:endParaRPr lang="es-CO" dirty="0">
                        <a:latin typeface="Broadway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Broadway" pitchFamily="82" charset="0"/>
                        </a:rPr>
                        <a:t>Pertenecen al inventor. </a:t>
                      </a:r>
                      <a:endParaRPr lang="es-CO" dirty="0">
                        <a:latin typeface="Broadway" pitchFamily="82" charset="0"/>
                      </a:endParaRPr>
                    </a:p>
                  </a:txBody>
                  <a:tcPr/>
                </a:tc>
              </a:tr>
              <a:tr h="717112"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Broadway" pitchFamily="82" charset="0"/>
                        </a:rPr>
                        <a:t>el inventor tiene una relación de trabajo con un patrón.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latin typeface="Broadway" pitchFamily="82" charset="0"/>
                        </a:rPr>
                        <a:t>El inventor, independientemente del salario</a:t>
                      </a:r>
                    </a:p>
                  </a:txBody>
                  <a:tcPr/>
                </a:tc>
              </a:tr>
              <a:tr h="1961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latin typeface="Broadway" pitchFamily="82" charset="0"/>
                        </a:rPr>
                        <a:t>Cuando el trabajador se dedique a trabajos de investigación o de perfeccionamiento de los procedimientos utilizados en la empresa.</a:t>
                      </a:r>
                    </a:p>
                    <a:p>
                      <a:endParaRPr lang="es-CO" dirty="0">
                        <a:latin typeface="Broadway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latin typeface="Broadway" pitchFamily="82" charset="0"/>
                        </a:rPr>
                        <a:t>Cuando la importancia de la invención y los beneficios que puedan reportar son</a:t>
                      </a:r>
                      <a:r>
                        <a:rPr lang="es-CO" sz="1800" baseline="0" dirty="0" smtClean="0">
                          <a:latin typeface="Broadway" pitchFamily="82" charset="0"/>
                        </a:rPr>
                        <a:t> </a:t>
                      </a:r>
                      <a:r>
                        <a:rPr lang="es-CO" sz="1800" dirty="0" smtClean="0">
                          <a:latin typeface="Broadway" pitchFamily="82" charset="0"/>
                        </a:rPr>
                        <a:t>para el inventor</a:t>
                      </a:r>
                      <a:endParaRPr lang="es-CO" dirty="0">
                        <a:latin typeface="Broadway" pitchFamily="82" charset="0"/>
                      </a:endParaRPr>
                    </a:p>
                  </a:txBody>
                  <a:tcPr/>
                </a:tc>
              </a:tr>
              <a:tr h="1221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latin typeface="Broadway" pitchFamily="82" charset="0"/>
                        </a:rPr>
                        <a:t>El inventor</a:t>
                      </a:r>
                      <a:r>
                        <a:rPr lang="es-CO" baseline="0" dirty="0" smtClean="0">
                          <a:latin typeface="Broadway" pitchFamily="82" charset="0"/>
                        </a:rPr>
                        <a:t> </a:t>
                      </a:r>
                      <a:r>
                        <a:rPr lang="es-CO" dirty="0" smtClean="0">
                          <a:latin typeface="Broadway" pitchFamily="82" charset="0"/>
                        </a:rPr>
                        <a:t>tendrá derecho a que su nombre figure como autor de la invención.</a:t>
                      </a:r>
                    </a:p>
                    <a:p>
                      <a:endParaRPr lang="es-CO" dirty="0">
                        <a:latin typeface="Broadway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latin typeface="Broadway" pitchFamily="82" charset="0"/>
                        </a:rPr>
                        <a:t>Uso exclusivo o a la adquisición de la invención y de las correspondientes patentes.</a:t>
                      </a:r>
                    </a:p>
                  </a:txBody>
                  <a:tcPr/>
                </a:tc>
              </a:tr>
              <a:tr h="1426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latin typeface="Broadway" pitchFamily="82" charset="0"/>
                        </a:rPr>
                        <a:t>La propiedad de la invención y el derecho a la explotación de la patente corresponderán al patrón. </a:t>
                      </a:r>
                    </a:p>
                    <a:p>
                      <a:endParaRPr lang="es-CO" dirty="0">
                        <a:latin typeface="Broadway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latin typeface="Broadway" pitchFamily="82" charset="0"/>
                        </a:rPr>
                        <a:t>La propiedad de la invención corresponderá a la persona o personas que la realizaron,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792" y="139154"/>
            <a:ext cx="7467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Goudy Stout" pitchFamily="18" charset="0"/>
              </a:rPr>
              <a:t>Documentos básicos para la presentación de las solicitudes de </a:t>
            </a:r>
            <a:r>
              <a:rPr lang="es-CO" dirty="0" smtClean="0">
                <a:latin typeface="Goudy Stout" pitchFamily="18" charset="0"/>
              </a:rPr>
              <a:t>patentes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651592"/>
            <a:ext cx="8003232" cy="4873752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>
                <a:latin typeface="Broadway" pitchFamily="82" charset="0"/>
              </a:rPr>
              <a:t>Solicitud </a:t>
            </a:r>
            <a:r>
              <a:rPr lang="es-CO" dirty="0">
                <a:latin typeface="Broadway" pitchFamily="82" charset="0"/>
              </a:rPr>
              <a:t>debidamente llenada y firmada, en cuatro tantos.</a:t>
            </a:r>
          </a:p>
          <a:p>
            <a:r>
              <a:rPr lang="es-CO" dirty="0">
                <a:latin typeface="Broadway" pitchFamily="82" charset="0"/>
              </a:rPr>
              <a:t>Comprobante del pago de la tarifa. Original y 2 copias.</a:t>
            </a:r>
          </a:p>
          <a:p>
            <a:r>
              <a:rPr lang="es-CO" dirty="0">
                <a:latin typeface="Broadway" pitchFamily="82" charset="0"/>
              </a:rPr>
              <a:t>Descripción de la invención (por triplicado).</a:t>
            </a:r>
          </a:p>
          <a:p>
            <a:r>
              <a:rPr lang="es-CO" dirty="0">
                <a:latin typeface="Broadway" pitchFamily="82" charset="0"/>
              </a:rPr>
              <a:t>Reivindicaciones (por triplicado).</a:t>
            </a:r>
          </a:p>
          <a:p>
            <a:r>
              <a:rPr lang="es-CO" dirty="0">
                <a:latin typeface="Broadway" pitchFamily="82" charset="0"/>
              </a:rPr>
              <a:t>Dibujo (s) Técnico (s) (por triplicado), en su caso.</a:t>
            </a:r>
          </a:p>
          <a:p>
            <a:r>
              <a:rPr lang="es-CO" dirty="0">
                <a:latin typeface="Broadway" pitchFamily="82" charset="0"/>
              </a:rPr>
              <a:t>Resumen de la descripción de la invención (por triplicado).</a:t>
            </a:r>
          </a:p>
          <a:p>
            <a:r>
              <a:rPr lang="es-CO" dirty="0">
                <a:latin typeface="Broadway" pitchFamily="82" charset="0"/>
              </a:rPr>
              <a:t>En promedio el trámite de una patente, desde que ingresa la solicitud hasta que es emitido un dictamen de conclusión, sea una concesión o una negativa, es de 3 a 5 años.</a:t>
            </a:r>
          </a:p>
          <a:p>
            <a:r>
              <a:rPr lang="es-CO" dirty="0">
                <a:latin typeface="Broadway" pitchFamily="82" charset="0"/>
              </a:rPr>
              <a:t>El derecho exclusivo que otorga una patente es territorial.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07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>
                <a:latin typeface="Goudy Stout" pitchFamily="18" charset="0"/>
              </a:rPr>
              <a:t>Patentes de microorganismos</a:t>
            </a:r>
            <a:r>
              <a:rPr lang="es-CO" sz="3200" dirty="0">
                <a:latin typeface="Goudy Stout" pitchFamily="18" charset="0"/>
              </a:rPr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496" y="1795608"/>
            <a:ext cx="4968552" cy="4873752"/>
          </a:xfrm>
        </p:spPr>
        <p:txBody>
          <a:bodyPr>
            <a:normAutofit/>
          </a:bodyPr>
          <a:lstStyle/>
          <a:p>
            <a:r>
              <a:rPr lang="es-CO" sz="2000" dirty="0" smtClean="0">
                <a:latin typeface="Broadway" pitchFamily="82" charset="0"/>
              </a:rPr>
              <a:t>En </a:t>
            </a:r>
            <a:r>
              <a:rPr lang="es-CO" sz="2000" dirty="0">
                <a:latin typeface="Broadway" pitchFamily="82" charset="0"/>
              </a:rPr>
              <a:t>1873 </a:t>
            </a:r>
            <a:r>
              <a:rPr lang="es-CO" sz="2000" dirty="0" smtClean="0">
                <a:latin typeface="Broadway" pitchFamily="82" charset="0"/>
              </a:rPr>
              <a:t>Pasteur </a:t>
            </a:r>
            <a:r>
              <a:rPr lang="es-CO" sz="2000" dirty="0">
                <a:latin typeface="Broadway" pitchFamily="82" charset="0"/>
              </a:rPr>
              <a:t>la patente nº 141.072 por “una levadura libre de gérmenes de enfermedad como artículo de manufactura”. </a:t>
            </a:r>
            <a:endParaRPr lang="es-CO" sz="2000" dirty="0" smtClean="0">
              <a:latin typeface="Broadway" pitchFamily="82" charset="0"/>
            </a:endParaRPr>
          </a:p>
          <a:p>
            <a:r>
              <a:rPr lang="es-CO" sz="2000" dirty="0" smtClean="0">
                <a:latin typeface="Broadway" pitchFamily="82" charset="0"/>
              </a:rPr>
              <a:t>Antes </a:t>
            </a:r>
            <a:r>
              <a:rPr lang="es-CO" sz="2000" dirty="0">
                <a:latin typeface="Broadway" pitchFamily="82" charset="0"/>
              </a:rPr>
              <a:t>de 1980 los seres vivos no eran patentables, </a:t>
            </a:r>
            <a:r>
              <a:rPr lang="es-CO" sz="2000" dirty="0" smtClean="0">
                <a:latin typeface="Broadway" pitchFamily="82" charset="0"/>
              </a:rPr>
              <a:t>porque </a:t>
            </a:r>
            <a:r>
              <a:rPr lang="es-CO" sz="2000" dirty="0">
                <a:latin typeface="Broadway" pitchFamily="82" charset="0"/>
              </a:rPr>
              <a:t>se </a:t>
            </a:r>
            <a:r>
              <a:rPr lang="es-CO" sz="2000" dirty="0" smtClean="0">
                <a:latin typeface="Broadway" pitchFamily="82" charset="0"/>
              </a:rPr>
              <a:t>consideraban </a:t>
            </a:r>
            <a:r>
              <a:rPr lang="es-CO" sz="2000" dirty="0">
                <a:latin typeface="Broadway" pitchFamily="82" charset="0"/>
              </a:rPr>
              <a:t>como “productos de la naturaleza</a:t>
            </a:r>
            <a:r>
              <a:rPr lang="es-CO" sz="2000" dirty="0" smtClean="0">
                <a:latin typeface="Broadway" pitchFamily="82" charset="0"/>
              </a:rPr>
              <a:t>”.</a:t>
            </a:r>
          </a:p>
          <a:p>
            <a:r>
              <a:rPr lang="es-CO" sz="2000" dirty="0">
                <a:latin typeface="Broadway" pitchFamily="82" charset="0"/>
              </a:rPr>
              <a:t>L</a:t>
            </a:r>
            <a:r>
              <a:rPr lang="es-CO" sz="2000" dirty="0" smtClean="0">
                <a:latin typeface="Broadway" pitchFamily="82" charset="0"/>
              </a:rPr>
              <a:t>a </a:t>
            </a:r>
            <a:r>
              <a:rPr lang="es-CO" sz="2000" dirty="0">
                <a:latin typeface="Broadway" pitchFamily="82" charset="0"/>
              </a:rPr>
              <a:t>mayor parte de las patentes </a:t>
            </a:r>
            <a:r>
              <a:rPr lang="es-CO" sz="2000" dirty="0" smtClean="0">
                <a:latin typeface="Broadway" pitchFamily="82" charset="0"/>
              </a:rPr>
              <a:t>eran para </a:t>
            </a:r>
            <a:r>
              <a:rPr lang="es-CO" sz="2000" dirty="0">
                <a:latin typeface="Broadway" pitchFamily="82" charset="0"/>
              </a:rPr>
              <a:t>tratar aguas residuales, o producir sustancias químicas, </a:t>
            </a:r>
            <a:r>
              <a:rPr lang="es-CO" sz="2000" dirty="0" smtClean="0">
                <a:latin typeface="Broadway" pitchFamily="82" charset="0"/>
              </a:rPr>
              <a:t>antibióticos</a:t>
            </a:r>
            <a:r>
              <a:rPr lang="es-CO" sz="2000" dirty="0">
                <a:latin typeface="Broadway" pitchFamily="82" charset="0"/>
              </a:rPr>
              <a:t>.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14005"/>
            <a:ext cx="3024336" cy="16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18956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147248" cy="2520280"/>
          </a:xfrm>
        </p:spPr>
        <p:txBody>
          <a:bodyPr>
            <a:noAutofit/>
          </a:bodyPr>
          <a:lstStyle/>
          <a:p>
            <a:r>
              <a:rPr lang="es-CO" sz="2000" i="1" dirty="0" smtClean="0">
                <a:latin typeface="Broadway" pitchFamily="82" charset="0"/>
              </a:rPr>
              <a:t>Diamond </a:t>
            </a:r>
            <a:r>
              <a:rPr lang="es-CO" sz="2000" i="1" dirty="0">
                <a:latin typeface="Broadway" pitchFamily="82" charset="0"/>
              </a:rPr>
              <a:t>vs. Chakrabarty</a:t>
            </a:r>
            <a:r>
              <a:rPr lang="es-CO" sz="2000" dirty="0">
                <a:latin typeface="Broadway" pitchFamily="82" charset="0"/>
              </a:rPr>
              <a:t>. </a:t>
            </a:r>
            <a:endParaRPr lang="es-CO" sz="2000" dirty="0" smtClean="0">
              <a:latin typeface="Broadway" pitchFamily="82" charset="0"/>
            </a:endParaRPr>
          </a:p>
          <a:p>
            <a:r>
              <a:rPr lang="es-CO" sz="2000" dirty="0" smtClean="0">
                <a:latin typeface="Broadway" pitchFamily="82" charset="0"/>
              </a:rPr>
              <a:t>El </a:t>
            </a:r>
            <a:r>
              <a:rPr lang="es-CO" sz="2000" dirty="0">
                <a:latin typeface="Broadway" pitchFamily="82" charset="0"/>
              </a:rPr>
              <a:t>Tribunal </a:t>
            </a:r>
            <a:r>
              <a:rPr lang="es-CO" sz="2000" dirty="0" smtClean="0">
                <a:latin typeface="Broadway" pitchFamily="82" charset="0"/>
              </a:rPr>
              <a:t>de </a:t>
            </a:r>
            <a:r>
              <a:rPr lang="es-CO" sz="2000" dirty="0">
                <a:latin typeface="Broadway" pitchFamily="82" charset="0"/>
              </a:rPr>
              <a:t>los EEUU dio la razón a este último, al establecer que la bacteria del </a:t>
            </a:r>
            <a:r>
              <a:rPr lang="es-CO" sz="2000" dirty="0" smtClean="0">
                <a:latin typeface="Broadway" pitchFamily="82" charset="0"/>
              </a:rPr>
              <a:t>género </a:t>
            </a:r>
            <a:r>
              <a:rPr lang="es-CO" sz="2000" i="1" dirty="0" smtClean="0">
                <a:latin typeface="Broadway" pitchFamily="82" charset="0"/>
              </a:rPr>
              <a:t>Pseudomonas</a:t>
            </a:r>
            <a:r>
              <a:rPr lang="es-CO" sz="2000" i="1" dirty="0">
                <a:latin typeface="Broadway" pitchFamily="82" charset="0"/>
              </a:rPr>
              <a:t> </a:t>
            </a:r>
            <a:endParaRPr lang="es-CO" sz="2000" i="1" dirty="0" smtClean="0">
              <a:latin typeface="Broadway" pitchFamily="82" charset="0"/>
            </a:endParaRPr>
          </a:p>
          <a:p>
            <a:r>
              <a:rPr lang="es-CO" sz="2000" dirty="0" smtClean="0">
                <a:latin typeface="Broadway" pitchFamily="82" charset="0"/>
              </a:rPr>
              <a:t>El </a:t>
            </a:r>
            <a:r>
              <a:rPr lang="es-CO" sz="2000" dirty="0">
                <a:latin typeface="Broadway" pitchFamily="82" charset="0"/>
              </a:rPr>
              <a:t>tratado de Budapest (1977, entrada en vigor 1980) establece como prerrequisito para la solicitud de patentes sobre microorganismos el depósito de cultivos en Colecciones reconocidas al efecto</a:t>
            </a:r>
            <a:r>
              <a:rPr lang="es-CO" sz="2000" dirty="0" smtClean="0">
                <a:latin typeface="Broadway" pitchFamily="82" charset="0"/>
              </a:rPr>
              <a:t>.</a:t>
            </a:r>
          </a:p>
          <a:p>
            <a:endParaRPr lang="es-CO" sz="1800" dirty="0">
              <a:latin typeface="Broadway" pitchFamily="82" charset="0"/>
            </a:endParaRPr>
          </a:p>
          <a:p>
            <a:endParaRPr lang="es-CO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2483"/>
            <a:ext cx="2515977" cy="201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3536357" y="466423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www.leonoticias.com/adjuntos/fichero_40776_20100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657846"/>
            <a:ext cx="3078743" cy="21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848872" cy="2304256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Broadway" pitchFamily="82" charset="0"/>
              </a:rPr>
              <a:t>Patentes </a:t>
            </a:r>
            <a:r>
              <a:rPr lang="es-CO" dirty="0">
                <a:latin typeface="Broadway" pitchFamily="82" charset="0"/>
              </a:rPr>
              <a:t>de secuencias de ADN: en 1991 y 1992 los Institutos Nacionales de la Salud de EEUU solicitaron patente para miles de segmentos de ADN de función desconocida, obtenidos como copias por reverso-transcripción de ARNm. </a:t>
            </a:r>
          </a:p>
        </p:txBody>
      </p:sp>
      <p:pic>
        <p:nvPicPr>
          <p:cNvPr id="6146" name="Picture 2" descr="http://1.bp.blogspot.com/_pRK4ixsP3MQ/TT_K-SQqS6I/AAAAAAAAAYw/aROiL8G4OQU/s1600/molecula_ad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7804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4624"/>
            <a:ext cx="7467600" cy="170567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700" dirty="0" smtClean="0">
                <a:latin typeface="Goudy Stout" pitchFamily="18" charset="0"/>
              </a:rPr>
              <a:t>Apple </a:t>
            </a:r>
            <a:r>
              <a:rPr lang="es-ES_tradnl" sz="2700" dirty="0">
                <a:latin typeface="Goudy Stout" pitchFamily="18" charset="0"/>
              </a:rPr>
              <a:t>pide prohibir el Galaxy S III antes de su lanzamiento en EE.UU.</a:t>
            </a:r>
            <a:r>
              <a:rPr lang="es-ES_tradnl" dirty="0"/>
              <a:t/>
            </a:r>
            <a:br>
              <a:rPr lang="es-ES_tradnl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423329"/>
            <a:ext cx="5328592" cy="5328592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>
                <a:latin typeface="Broadway" pitchFamily="82" charset="0"/>
              </a:rPr>
              <a:t>Apple</a:t>
            </a:r>
            <a:r>
              <a:rPr lang="es-ES_tradnl" dirty="0">
                <a:latin typeface="Broadway" pitchFamily="82" charset="0"/>
              </a:rPr>
              <a:t> pide esto porque (según ellos) el nuevo Galaxy S III infringe varias patentes, entre ellas la de Siri que es exclusiva de su  iPhone 4S y además, estaría analizando la posible infracción de otras. </a:t>
            </a:r>
            <a:endParaRPr lang="es-ES_tradnl" dirty="0" smtClean="0">
              <a:latin typeface="Broadway" pitchFamily="82" charset="0"/>
            </a:endParaRPr>
          </a:p>
          <a:p>
            <a:r>
              <a:rPr lang="es-ES_tradnl" dirty="0" smtClean="0">
                <a:latin typeface="Broadway" pitchFamily="82" charset="0"/>
              </a:rPr>
              <a:t> “</a:t>
            </a:r>
            <a:r>
              <a:rPr lang="es-ES_tradnl" i="1" dirty="0">
                <a:latin typeface="Broadway" pitchFamily="82" charset="0"/>
              </a:rPr>
              <a:t>Apple solicita formalmente al tribunal permiso para agregar el S III como otro de sus objetivos(…) Apple todavía está analizando la posible infracción del S III en dos de sus  patentes (</a:t>
            </a:r>
            <a:r>
              <a:rPr lang="es-ES_tradnl" dirty="0">
                <a:latin typeface="Broadway" pitchFamily="82" charset="0"/>
              </a:rPr>
              <a:t>la de deslizar para desbloquear el </a:t>
            </a:r>
            <a:r>
              <a:rPr lang="es-ES_tradnl" dirty="0" smtClean="0">
                <a:latin typeface="Broadway" pitchFamily="82" charset="0"/>
              </a:rPr>
              <a:t>dispositivo</a:t>
            </a:r>
            <a:r>
              <a:rPr lang="es-ES_tradnl" dirty="0">
                <a:latin typeface="Broadway" pitchFamily="82" charset="0"/>
              </a:rPr>
              <a:t> </a:t>
            </a:r>
            <a:r>
              <a:rPr lang="es-ES_tradnl" dirty="0" smtClean="0">
                <a:latin typeface="Broadway" pitchFamily="82" charset="0"/>
              </a:rPr>
              <a:t>y </a:t>
            </a:r>
            <a:r>
              <a:rPr lang="es-ES_tradnl" dirty="0">
                <a:latin typeface="Broadway" pitchFamily="82" charset="0"/>
              </a:rPr>
              <a:t>la de autocompletado</a:t>
            </a:r>
            <a:r>
              <a:rPr lang="es-ES_tradnl" i="1" dirty="0" smtClean="0">
                <a:latin typeface="Broadway" pitchFamily="82" charset="0"/>
              </a:rPr>
              <a:t>)”</a:t>
            </a:r>
          </a:p>
          <a:p>
            <a:r>
              <a:rPr lang="es-ES_tradnl" dirty="0" smtClean="0">
                <a:latin typeface="Broadway" pitchFamily="82" charset="0"/>
              </a:rPr>
              <a:t>Galaxy </a:t>
            </a:r>
            <a:r>
              <a:rPr lang="es-ES_tradnl" dirty="0">
                <a:latin typeface="Broadway" pitchFamily="82" charset="0"/>
              </a:rPr>
              <a:t>Nexus ya esta en la lista por infringir patentes. Además, dice que el S III es similar al Nexus y por eso pide que sea incluido en la solicitud de prohibición.</a:t>
            </a:r>
          </a:p>
          <a:p>
            <a:endParaRPr lang="es-ES_tradnl" dirty="0" smtClean="0"/>
          </a:p>
          <a:p>
            <a:endParaRPr lang="es-CO" dirty="0"/>
          </a:p>
        </p:txBody>
      </p:sp>
      <p:pic>
        <p:nvPicPr>
          <p:cNvPr id="7170" name="Picture 2" descr="http://www.mvlmania.com/wp-content/uploads/2011/11/iphon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03" y="1459988"/>
            <a:ext cx="2123231" cy="26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uexperto.com/wp-content/uploads/2012/07/samsung-galaxy-s3-jelly-bean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31" y="4437112"/>
            <a:ext cx="3001776" cy="22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S_tradnl" sz="7200" dirty="0" smtClean="0">
                <a:latin typeface="Goudy Stout" pitchFamily="18" charset="0"/>
              </a:rPr>
              <a:t>Gracias</a:t>
            </a:r>
            <a:endParaRPr lang="es-CO" sz="7200" dirty="0"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419872" y="163813"/>
            <a:ext cx="180020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Broadway" pitchFamily="82" charset="0"/>
              </a:rPr>
              <a:t>Patente </a:t>
            </a:r>
            <a:endParaRPr lang="es-CO" sz="20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865512" y="964285"/>
            <a:ext cx="2952328" cy="8805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roadway" pitchFamily="82" charset="0"/>
              </a:rPr>
              <a:t>D</a:t>
            </a:r>
            <a:r>
              <a:rPr lang="es-CO" dirty="0" smtClean="0">
                <a:latin typeface="Broadway" pitchFamily="82" charset="0"/>
              </a:rPr>
              <a:t>erecho</a:t>
            </a:r>
            <a:r>
              <a:rPr lang="es-CO" dirty="0">
                <a:latin typeface="Broadway" pitchFamily="82" charset="0"/>
              </a:rPr>
              <a:t>, otorgado por el Estado a un </a:t>
            </a:r>
            <a:r>
              <a:rPr lang="es-CO" dirty="0" smtClean="0">
                <a:latin typeface="Broadway" pitchFamily="82" charset="0"/>
              </a:rPr>
              <a:t>inventor.</a:t>
            </a:r>
            <a:endParaRPr lang="es-CO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203848" y="2158133"/>
            <a:ext cx="2232248" cy="622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roadway" pitchFamily="82" charset="0"/>
              </a:rPr>
              <a:t>T</a:t>
            </a:r>
            <a:r>
              <a:rPr lang="es-CO" dirty="0" smtClean="0">
                <a:latin typeface="Broadway" pitchFamily="82" charset="0"/>
              </a:rPr>
              <a:t>itular </a:t>
            </a:r>
            <a:r>
              <a:rPr lang="es-CO" dirty="0">
                <a:latin typeface="Broadway" pitchFamily="82" charset="0"/>
              </a:rPr>
              <a:t>secundario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14177" y="3221360"/>
            <a:ext cx="5059261" cy="157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roadway" pitchFamily="82" charset="0"/>
              </a:rPr>
              <a:t>Otorgadas por el Estado, según normas del </a:t>
            </a:r>
            <a:r>
              <a:rPr lang="es-CO" dirty="0">
                <a:latin typeface="Broadway" pitchFamily="82" charset="0"/>
                <a:hlinkClick r:id="rId2" tooltip="ADPIC"/>
              </a:rPr>
              <a:t>ADPIC</a:t>
            </a:r>
            <a:r>
              <a:rPr lang="es-CO" dirty="0">
                <a:latin typeface="Broadway" pitchFamily="82" charset="0"/>
              </a:rPr>
              <a:t> (</a:t>
            </a:r>
            <a:r>
              <a:rPr lang="es-ES_tradnl" dirty="0">
                <a:latin typeface="Broadway" pitchFamily="82" charset="0"/>
              </a:rPr>
              <a:t>  Aspectos de los Derechos de Propiedad Intelectual relacionados con el Comercio) </a:t>
            </a:r>
            <a:r>
              <a:rPr lang="es-CO" dirty="0">
                <a:latin typeface="Broadway" pitchFamily="82" charset="0"/>
              </a:rPr>
              <a:t>es de veinte años.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995936" y="5021560"/>
            <a:ext cx="4536504" cy="157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roadway" pitchFamily="82" charset="0"/>
              </a:rPr>
              <a:t>Después de la caducidad de la patente cualquier persona puede hacer uso de la tecnología de la patente sin la necesidad del consentimiento.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4283968" y="652500"/>
            <a:ext cx="0" cy="184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283968" y="1916832"/>
            <a:ext cx="0" cy="184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3059832" y="2924944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5436096" y="2996952"/>
            <a:ext cx="1368152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51520" y="186899"/>
            <a:ext cx="4176464" cy="1297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 smtClean="0">
              <a:latin typeface="Broadway" pitchFamily="82" charset="0"/>
            </a:endParaRPr>
          </a:p>
          <a:p>
            <a:pPr algn="ctr"/>
            <a:r>
              <a:rPr lang="es-CO" dirty="0" smtClean="0">
                <a:latin typeface="Broadway" pitchFamily="82" charset="0"/>
              </a:rPr>
              <a:t>Los </a:t>
            </a:r>
            <a:r>
              <a:rPr lang="es-CO" dirty="0">
                <a:latin typeface="Broadway" pitchFamily="82" charset="0"/>
              </a:rPr>
              <a:t>derechos de las patentes caen dentro de lo que se denomina propiedad industrial</a:t>
            </a:r>
          </a:p>
          <a:p>
            <a:pPr algn="ctr"/>
            <a:endParaRPr lang="es-CO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427984" y="1656677"/>
            <a:ext cx="4176464" cy="9802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 smtClean="0">
              <a:latin typeface="Broadway" pitchFamily="82" charset="0"/>
            </a:endParaRPr>
          </a:p>
          <a:p>
            <a:pPr algn="ctr"/>
            <a:r>
              <a:rPr lang="es-CO" dirty="0" smtClean="0">
                <a:latin typeface="Broadway" pitchFamily="82" charset="0"/>
              </a:rPr>
              <a:t>Autorizar </a:t>
            </a:r>
            <a:r>
              <a:rPr lang="es-CO" dirty="0">
                <a:latin typeface="Broadway" pitchFamily="82" charset="0"/>
              </a:rPr>
              <a:t>a terceros a implementarla bajo las condiciones que el titular </a:t>
            </a:r>
          </a:p>
          <a:p>
            <a:pPr algn="ctr"/>
            <a:endParaRPr lang="es-C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243849" y="2880813"/>
            <a:ext cx="4176464" cy="9802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 smtClean="0">
              <a:latin typeface="Broadway" pitchFamily="82" charset="0"/>
            </a:endParaRPr>
          </a:p>
          <a:p>
            <a:pPr algn="ctr"/>
            <a:r>
              <a:rPr lang="es-CO" dirty="0">
                <a:latin typeface="Broadway" pitchFamily="82" charset="0"/>
              </a:rPr>
              <a:t>El titular de la patente es el único que puede hacer uso de la tecnología </a:t>
            </a:r>
          </a:p>
          <a:p>
            <a:pPr algn="ctr"/>
            <a:endParaRPr lang="es-CO" dirty="0">
              <a:latin typeface="Broadway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499992" y="3960933"/>
            <a:ext cx="4176464" cy="9802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roadway" pitchFamily="82" charset="0"/>
              </a:rPr>
              <a:t>R</a:t>
            </a:r>
            <a:r>
              <a:rPr lang="es-CO" dirty="0" smtClean="0">
                <a:latin typeface="Broadway" pitchFamily="82" charset="0"/>
              </a:rPr>
              <a:t>entarse</a:t>
            </a:r>
            <a:r>
              <a:rPr lang="es-CO" dirty="0">
                <a:latin typeface="Broadway" pitchFamily="82" charset="0"/>
              </a:rPr>
              <a:t>, licenciarse, venderse, permutarse o heredarse.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195736" y="5401093"/>
            <a:ext cx="4176464" cy="9802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Broadway" pitchFamily="82" charset="0"/>
              </a:rPr>
              <a:t>La invención entra entonces al dominio público. </a:t>
            </a:r>
          </a:p>
        </p:txBody>
      </p:sp>
    </p:spTree>
    <p:extLst>
      <p:ext uri="{BB962C8B-B14F-4D97-AF65-F5344CB8AC3E}">
        <p14:creationId xmlns:p14="http://schemas.microsoft.com/office/powerpoint/2010/main" val="30428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Broadway" pitchFamily="82" charset="0"/>
              </a:rPr>
              <a:t>Finalidad </a:t>
            </a:r>
            <a:r>
              <a:rPr lang="es-CO" dirty="0">
                <a:latin typeface="Broadway" pitchFamily="82" charset="0"/>
              </a:rPr>
              <a:t>de la legislación sobre las patentes  </a:t>
            </a:r>
            <a:r>
              <a:rPr lang="es-CO" dirty="0" smtClean="0">
                <a:latin typeface="Broadway" pitchFamily="82" charset="0"/>
              </a:rPr>
              <a:t>               inducir </a:t>
            </a:r>
            <a:r>
              <a:rPr lang="es-CO" dirty="0">
                <a:latin typeface="Broadway" pitchFamily="82" charset="0"/>
              </a:rPr>
              <a:t>al inventor a revelar sus conocimientos </a:t>
            </a:r>
            <a:r>
              <a:rPr lang="es-CO" dirty="0" smtClean="0">
                <a:latin typeface="Broadway" pitchFamily="82" charset="0"/>
              </a:rPr>
              <a:t>.</a:t>
            </a:r>
          </a:p>
          <a:p>
            <a:r>
              <a:rPr lang="es-CO" dirty="0" smtClean="0">
                <a:latin typeface="Broadway" pitchFamily="82" charset="0"/>
              </a:rPr>
              <a:t>Patente </a:t>
            </a:r>
            <a:r>
              <a:rPr lang="es-CO" dirty="0">
                <a:latin typeface="Broadway" pitchFamily="82" charset="0"/>
              </a:rPr>
              <a:t>garantiza un monopolio de explotación de la idea o de una maquinaria durante un cierto tiempo.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5247" y="482095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Broadway" pitchFamily="82" charset="0"/>
              </a:rPr>
              <a:t>Las patentes son una de las opciones para evitar que cualquier persona copie un producto o una maquinaria. </a:t>
            </a:r>
            <a:endParaRPr lang="es-CO" dirty="0" smtClean="0">
              <a:latin typeface="Broadway" pitchFamily="82" charset="0"/>
            </a:endParaRPr>
          </a:p>
          <a:p>
            <a:r>
              <a:rPr lang="es-CO" dirty="0" smtClean="0">
                <a:latin typeface="Broadway" pitchFamily="82" charset="0"/>
              </a:rPr>
              <a:t>Sirve en la difusión </a:t>
            </a:r>
            <a:r>
              <a:rPr lang="es-CO" dirty="0">
                <a:latin typeface="Broadway" pitchFamily="82" charset="0"/>
              </a:rPr>
              <a:t>efectiva y rápida de las nuevas ideas en tecnología, mejorando el acceso a la tecnología.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5940152" y="7647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4.bp.blogspot.com/-GjKKMyV0syw/Tww2J3KFjSI/AAAAAAAAAR8/MY_pPbkYy9U/s1600/CREATIV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1809195" cy="25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RYH3JbGMbAU/ThTGs2a38oI/AAAAAAAAAL8/rtVFklrslFY/s1600/imaginacion+creat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69" y="1947582"/>
            <a:ext cx="2604565" cy="26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dirty="0">
                <a:latin typeface="Goudy Stout" pitchFamily="18" charset="0"/>
              </a:rPr>
              <a:t>Beneficios de una patente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568188"/>
            <a:ext cx="4978896" cy="4873752"/>
          </a:xfrm>
        </p:spPr>
        <p:txBody>
          <a:bodyPr>
            <a:normAutofit fontScale="92500" lnSpcReduction="10000"/>
          </a:bodyPr>
          <a:lstStyle/>
          <a:p>
            <a:r>
              <a:rPr lang="es-CO" sz="2000" dirty="0" smtClean="0">
                <a:latin typeface="Broadway" pitchFamily="82" charset="0"/>
              </a:rPr>
              <a:t>Motiva </a:t>
            </a:r>
            <a:r>
              <a:rPr lang="es-CO" sz="2000" dirty="0">
                <a:latin typeface="Broadway" pitchFamily="82" charset="0"/>
              </a:rPr>
              <a:t>la creatividad del </a:t>
            </a:r>
            <a:r>
              <a:rPr lang="es-CO" sz="2000" dirty="0" smtClean="0">
                <a:latin typeface="Broadway" pitchFamily="82" charset="0"/>
              </a:rPr>
              <a:t>inventor</a:t>
            </a:r>
          </a:p>
          <a:p>
            <a:r>
              <a:rPr lang="es-CO" sz="2000" dirty="0" smtClean="0">
                <a:latin typeface="Broadway" pitchFamily="82" charset="0"/>
              </a:rPr>
              <a:t>Si </a:t>
            </a:r>
            <a:r>
              <a:rPr lang="es-CO" sz="2000" dirty="0">
                <a:latin typeface="Broadway" pitchFamily="82" charset="0"/>
              </a:rPr>
              <a:t>la patente tiene buen éxito comercial o industrial, el inventor se beneficia con la o las licencias de explotación que decida otorgar a terceras personas.</a:t>
            </a:r>
          </a:p>
          <a:p>
            <a:r>
              <a:rPr lang="es-CO" sz="2000" dirty="0">
                <a:latin typeface="Broadway" pitchFamily="82" charset="0"/>
              </a:rPr>
              <a:t>Evita el plagio de sus inventos.</a:t>
            </a:r>
          </a:p>
          <a:p>
            <a:r>
              <a:rPr lang="es-CO" sz="2000" dirty="0" smtClean="0">
                <a:latin typeface="Broadway" pitchFamily="82" charset="0"/>
              </a:rPr>
              <a:t>El inventor </a:t>
            </a:r>
            <a:r>
              <a:rPr lang="es-CO" sz="2000" dirty="0">
                <a:latin typeface="Broadway" pitchFamily="82" charset="0"/>
              </a:rPr>
              <a:t>siempre dará a conocer, publicitar y explicar los beneficios que su invento tiene.</a:t>
            </a:r>
          </a:p>
          <a:p>
            <a:r>
              <a:rPr lang="es-CO" sz="2000" dirty="0" smtClean="0">
                <a:latin typeface="Broadway" pitchFamily="82" charset="0"/>
              </a:rPr>
              <a:t>El </a:t>
            </a:r>
            <a:r>
              <a:rPr lang="es-CO" sz="2000" dirty="0">
                <a:latin typeface="Broadway" pitchFamily="82" charset="0"/>
              </a:rPr>
              <a:t>Gobierno, a través de la patente, promueve la creación de invenciones de aplicación industrial, fomenta el desarrollo y explotación de la industria y el comercio, así como la transferencia de tecnología.</a:t>
            </a:r>
          </a:p>
          <a:p>
            <a:endParaRPr lang="es-CO" dirty="0"/>
          </a:p>
        </p:txBody>
      </p:sp>
      <p:pic>
        <p:nvPicPr>
          <p:cNvPr id="1026" name="Picture 2" descr="http://us.123rf.com/400wm/400/400/cthoman/cthoman1005/cthoman100500176/6940495-un-cientifico-de-cabrito-de-dibujos-animados-feliz-con-una-id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58799"/>
            <a:ext cx="10081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rancisthemulenews.files.wordpress.com/2009/03/dibujo20090324periodicoadncaricaturapor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73" y="19888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riqueventura.es/wp-content/uploads/ordenadores-en-red-600x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618656" cy="22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100" dirty="0">
                <a:latin typeface="Goudy Stout" pitchFamily="18" charset="0"/>
              </a:rPr>
              <a:t>Perjuicios del sistema de patentes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4608512" cy="4873752"/>
          </a:xfrm>
        </p:spPr>
        <p:txBody>
          <a:bodyPr>
            <a:normAutofit/>
          </a:bodyPr>
          <a:lstStyle/>
          <a:p>
            <a:r>
              <a:rPr lang="es-CO" sz="2000" dirty="0" smtClean="0">
                <a:latin typeface="Broadway" pitchFamily="82" charset="0"/>
              </a:rPr>
              <a:t>Dificulta </a:t>
            </a:r>
            <a:r>
              <a:rPr lang="es-CO" sz="2000" dirty="0">
                <a:latin typeface="Broadway" pitchFamily="82" charset="0"/>
              </a:rPr>
              <a:t>la libre difusión de las innovaciones frenando el desarrollo </a:t>
            </a:r>
            <a:r>
              <a:rPr lang="es-CO" sz="2000" dirty="0" smtClean="0">
                <a:latin typeface="Broadway" pitchFamily="82" charset="0"/>
              </a:rPr>
              <a:t>tecnológico.</a:t>
            </a:r>
          </a:p>
          <a:p>
            <a:r>
              <a:rPr lang="es-CO" sz="2000" dirty="0" smtClean="0">
                <a:latin typeface="Broadway" pitchFamily="82" charset="0"/>
              </a:rPr>
              <a:t>Supone </a:t>
            </a:r>
            <a:r>
              <a:rPr lang="es-CO" sz="2000" dirty="0">
                <a:latin typeface="Broadway" pitchFamily="82" charset="0"/>
              </a:rPr>
              <a:t>obstáculos monopolistas a la libre </a:t>
            </a:r>
            <a:r>
              <a:rPr lang="es-CO" sz="2000" dirty="0" smtClean="0">
                <a:latin typeface="Broadway" pitchFamily="82" charset="0"/>
              </a:rPr>
              <a:t>competencia.</a:t>
            </a:r>
          </a:p>
          <a:p>
            <a:r>
              <a:rPr lang="es-CO" sz="2000" dirty="0" smtClean="0">
                <a:latin typeface="Broadway" pitchFamily="82" charset="0"/>
              </a:rPr>
              <a:t>Dificulta </a:t>
            </a:r>
            <a:r>
              <a:rPr lang="es-CO" sz="2000" dirty="0">
                <a:latin typeface="Broadway" pitchFamily="82" charset="0"/>
              </a:rPr>
              <a:t>el acceso de los países empobrecidos a las nuevas </a:t>
            </a:r>
            <a:r>
              <a:rPr lang="es-CO" sz="2000" dirty="0" smtClean="0">
                <a:latin typeface="Broadway" pitchFamily="82" charset="0"/>
              </a:rPr>
              <a:t>tecnologías.</a:t>
            </a:r>
          </a:p>
          <a:p>
            <a:r>
              <a:rPr lang="es-CO" sz="2000" dirty="0" smtClean="0">
                <a:latin typeface="Broadway" pitchFamily="82" charset="0"/>
              </a:rPr>
              <a:t>Desincentiva </a:t>
            </a:r>
            <a:r>
              <a:rPr lang="es-CO" sz="2000" dirty="0">
                <a:latin typeface="Broadway" pitchFamily="82" charset="0"/>
              </a:rPr>
              <a:t>la investigación al establecer un período de utilización exclusiva de una tecnología sin necesidad de mejorarla.</a:t>
            </a:r>
          </a:p>
          <a:p>
            <a:endParaRPr lang="es-CO" sz="20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417638"/>
          </a:xfrm>
        </p:spPr>
        <p:txBody>
          <a:bodyPr>
            <a:normAutofit/>
          </a:bodyPr>
          <a:lstStyle/>
          <a:p>
            <a:pPr algn="ctr"/>
            <a:r>
              <a:rPr lang="es-CO" sz="2200" dirty="0">
                <a:latin typeface="Goudy Stout" pitchFamily="18" charset="0"/>
              </a:rPr>
              <a:t>Diferencias entre patente y modelo de </a:t>
            </a:r>
            <a:r>
              <a:rPr lang="es-CO" sz="2200" dirty="0" smtClean="0">
                <a:latin typeface="Goudy Stout" pitchFamily="18" charset="0"/>
              </a:rPr>
              <a:t>utilidad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85151"/>
              </p:ext>
            </p:extLst>
          </p:nvPr>
        </p:nvGraphicFramePr>
        <p:xfrm>
          <a:off x="611560" y="1083528"/>
          <a:ext cx="748883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816424"/>
              </a:tblGrid>
              <a:tr h="576064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Goudy Stout" pitchFamily="18" charset="0"/>
                        </a:rPr>
                        <a:t>una invención</a:t>
                      </a:r>
                      <a:endParaRPr lang="es-CO" sz="1600" dirty="0">
                        <a:latin typeface="Goudy Stou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Goudy Stout" pitchFamily="18" charset="0"/>
                        </a:rPr>
                        <a:t>un modelo de utilidad</a:t>
                      </a:r>
                      <a:endParaRPr lang="es-CO" sz="1600" dirty="0">
                        <a:latin typeface="Goudy Stou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Broadway" pitchFamily="82" charset="0"/>
                        </a:rPr>
                        <a:t>Toda creación humana.</a:t>
                      </a:r>
                    </a:p>
                    <a:p>
                      <a:endParaRPr lang="es-CO" sz="1600" dirty="0">
                        <a:latin typeface="Broadway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Broadway" pitchFamily="82" charset="0"/>
                        </a:rPr>
                        <a:t>Son</a:t>
                      </a:r>
                      <a:r>
                        <a:rPr lang="es-CO" sz="1600" baseline="0" dirty="0" smtClean="0">
                          <a:latin typeface="Broadway" pitchFamily="82" charset="0"/>
                        </a:rPr>
                        <a:t> </a:t>
                      </a:r>
                      <a:r>
                        <a:rPr lang="es-CO" sz="1600" dirty="0" smtClean="0">
                          <a:latin typeface="Broadway" pitchFamily="82" charset="0"/>
                        </a:rPr>
                        <a:t>los objetos, utensilios, </a:t>
                      </a:r>
                      <a:r>
                        <a:rPr lang="es-CO" sz="1600" baseline="0" dirty="0" smtClean="0">
                          <a:latin typeface="Broadway" pitchFamily="82" charset="0"/>
                        </a:rPr>
                        <a:t> </a:t>
                      </a:r>
                      <a:r>
                        <a:rPr lang="es-CO" sz="1600" dirty="0" smtClean="0">
                          <a:latin typeface="Broadway" pitchFamily="82" charset="0"/>
                        </a:rPr>
                        <a:t>aparatos o herramientas</a:t>
                      </a:r>
                      <a:r>
                        <a:rPr lang="es-CO" sz="1600" baseline="0" dirty="0" smtClean="0">
                          <a:latin typeface="Broadway" pitchFamily="82" charset="0"/>
                        </a:rPr>
                        <a:t> </a:t>
                      </a:r>
                      <a:r>
                        <a:rPr lang="es-CO" sz="1600" dirty="0" smtClean="0">
                          <a:latin typeface="Broadway" pitchFamily="82" charset="0"/>
                        </a:rPr>
                        <a:t>resultado de una modificación en su disposición, configuración, estructura o forma.</a:t>
                      </a:r>
                    </a:p>
                    <a:p>
                      <a:endParaRPr lang="es-CO" sz="1600" dirty="0">
                        <a:latin typeface="Broadway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Broadway" pitchFamily="82" charset="0"/>
                        </a:rPr>
                        <a:t>Permite transformar la materia o la energía que existe en la naturaleza.</a:t>
                      </a:r>
                      <a:endParaRPr lang="es-CO" sz="1600" dirty="0">
                        <a:latin typeface="Broadway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latin typeface="Broadway" pitchFamily="82" charset="0"/>
                        </a:rPr>
                        <a:t>Presenten una función diferente respecto de las partes que lo integran o ventajas en cuanto a su utilidad. </a:t>
                      </a:r>
                    </a:p>
                    <a:p>
                      <a:endParaRPr lang="es-CO" sz="1600" dirty="0">
                        <a:latin typeface="Broadway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latin typeface="Broadway" pitchFamily="82" charset="0"/>
                        </a:rPr>
                        <a:t>Serán patentables las invenciones que sean nuevas (novedad), resultado de una actividad inventiva y susceptible de aplicación industrial.</a:t>
                      </a:r>
                    </a:p>
                    <a:p>
                      <a:endParaRPr lang="es-CO" sz="1600" dirty="0">
                        <a:latin typeface="Broadway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latin typeface="Broadway" pitchFamily="82" charset="0"/>
                        </a:rPr>
                        <a:t>Siempre que cumplan con las condiciones de novedad. </a:t>
                      </a:r>
                    </a:p>
                    <a:p>
                      <a:endParaRPr lang="es-CO" sz="1600" dirty="0">
                        <a:latin typeface="Broadway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5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>
                <a:latin typeface="Goudy Stout" pitchFamily="18" charset="0"/>
              </a:rPr>
              <a:t>¿Qué es lo que no se considera invención</a:t>
            </a:r>
            <a:r>
              <a:rPr lang="es-ES_tradnl" dirty="0" smtClean="0">
                <a:latin typeface="Goudy Stout" pitchFamily="18" charset="0"/>
              </a:rPr>
              <a:t>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219256" cy="3096344"/>
          </a:xfrm>
        </p:spPr>
        <p:txBody>
          <a:bodyPr>
            <a:normAutofit/>
          </a:bodyPr>
          <a:lstStyle/>
          <a:p>
            <a:r>
              <a:rPr lang="es-CO" sz="2000" dirty="0" smtClean="0">
                <a:latin typeface="Broadway" pitchFamily="82" charset="0"/>
              </a:rPr>
              <a:t>Los descubrimientos que consistan en dar a conocer o revelar algo que ya existía en la naturaleza, aun cuando anteriormente fuese desconocido para el hombre.</a:t>
            </a:r>
          </a:p>
          <a:p>
            <a:r>
              <a:rPr lang="es-CO" sz="2000" dirty="0" smtClean="0">
                <a:latin typeface="Broadway" pitchFamily="82" charset="0"/>
              </a:rPr>
              <a:t>Los </a:t>
            </a:r>
            <a:r>
              <a:rPr lang="es-CO" sz="2000" dirty="0">
                <a:latin typeface="Broadway" pitchFamily="82" charset="0"/>
              </a:rPr>
              <a:t>esquemas, planes, reglas y métodos para realizar actos mentales, juegos o negocios y los métodos matemáticos.</a:t>
            </a:r>
          </a:p>
          <a:p>
            <a:r>
              <a:rPr lang="es-CO" sz="2000" dirty="0">
                <a:latin typeface="Broadway" pitchFamily="82" charset="0"/>
              </a:rPr>
              <a:t>Los programas de computación.</a:t>
            </a:r>
          </a:p>
          <a:p>
            <a:r>
              <a:rPr lang="es-CO" sz="2000" dirty="0">
                <a:latin typeface="Broadway" pitchFamily="82" charset="0"/>
              </a:rPr>
              <a:t>Las formas de presentación de información</a:t>
            </a:r>
            <a:r>
              <a:rPr lang="es-CO" sz="2000" dirty="0" smtClean="0">
                <a:latin typeface="Broadway" pitchFamily="82" charset="0"/>
              </a:rPr>
              <a:t>.</a:t>
            </a:r>
            <a:endParaRPr lang="es-CO" sz="2000" dirty="0">
              <a:latin typeface="Broadway" pitchFamily="82" charset="0"/>
            </a:endParaRPr>
          </a:p>
        </p:txBody>
      </p:sp>
      <p:pic>
        <p:nvPicPr>
          <p:cNvPr id="2050" name="Picture 2" descr="http://images.fanpop.com/images/polls/37399_1197346524043_100.jpg?v=1197346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584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18043"/>
            <a:ext cx="2856059" cy="21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355460"/>
            <a:ext cx="8208912" cy="3528392"/>
          </a:xfrm>
        </p:spPr>
        <p:txBody>
          <a:bodyPr/>
          <a:lstStyle/>
          <a:p>
            <a:r>
              <a:rPr lang="es-CO" sz="2000" dirty="0">
                <a:latin typeface="Broadway" pitchFamily="82" charset="0"/>
              </a:rPr>
              <a:t>Las creaciones estéticas y las obras artísticas o literarias.</a:t>
            </a:r>
          </a:p>
          <a:p>
            <a:r>
              <a:rPr lang="es-CO" sz="2000" dirty="0">
                <a:latin typeface="Broadway" pitchFamily="82" charset="0"/>
              </a:rPr>
              <a:t>Los métodos de tratamiento quirúrgico, terapéutico o de diagnóstico aplicables al cuerpo humano y los relativos a animales.</a:t>
            </a:r>
          </a:p>
          <a:p>
            <a:r>
              <a:rPr lang="es-CO" sz="2000" dirty="0">
                <a:latin typeface="Broadway" pitchFamily="82" charset="0"/>
              </a:rPr>
              <a:t>la yuxtaposición de invenciones conocidas o mezclas de productos conocidos, su variación de uso, de forma, de dimensiones o de materiales, salvo que en realidad se trate de su combinación o fusión que no puedan funcionar separadamente.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0" y="4092911"/>
            <a:ext cx="4006178" cy="181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3446"/>
            <a:ext cx="3546109" cy="22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337</TotalTime>
  <Words>1177</Words>
  <Application>Microsoft Office PowerPoint</Application>
  <PresentationFormat>Presentación en pantalla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Mirador</vt:lpstr>
      <vt:lpstr>PATENTES </vt:lpstr>
      <vt:lpstr>Presentación de PowerPoint</vt:lpstr>
      <vt:lpstr>Presentación de PowerPoint</vt:lpstr>
      <vt:lpstr>Presentación de PowerPoint</vt:lpstr>
      <vt:lpstr>Beneficios de una patente </vt:lpstr>
      <vt:lpstr>Perjuicios del sistema de patentes </vt:lpstr>
      <vt:lpstr>Diferencias entre patente y modelo de utilidad </vt:lpstr>
      <vt:lpstr>¿Qué es lo que no se considera invención?</vt:lpstr>
      <vt:lpstr>Presentación de PowerPoint</vt:lpstr>
      <vt:lpstr>Lo que no se puede patentar</vt:lpstr>
      <vt:lpstr>Vigencia de una patente</vt:lpstr>
      <vt:lpstr>Reconocimiento al nombre. Solicitar la patente. el derecho exclusivo de explotación de la invención patentada confiere a su titular</vt:lpstr>
      <vt:lpstr>Presentación de PowerPoint</vt:lpstr>
      <vt:lpstr>Documentos básicos para la presentación de las solicitudes de patentes</vt:lpstr>
      <vt:lpstr>Patentes de microorganismos.</vt:lpstr>
      <vt:lpstr>Presentación de PowerPoint</vt:lpstr>
      <vt:lpstr>Presentación de PowerPoint</vt:lpstr>
      <vt:lpstr>     Apple pide prohibir el Galaxy S III antes de su lanzamiento en EE.UU. 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Salas de Informatica</dc:creator>
  <cp:lastModifiedBy>usuario</cp:lastModifiedBy>
  <cp:revision>38</cp:revision>
  <dcterms:created xsi:type="dcterms:W3CDTF">2012-08-06T21:22:44Z</dcterms:created>
  <dcterms:modified xsi:type="dcterms:W3CDTF">2014-08-03T16:10:15Z</dcterms:modified>
</cp:coreProperties>
</file>