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6" r:id="rId2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p:scale>
          <a:sx n="77" d="100"/>
          <a:sy n="77" d="100"/>
        </p:scale>
        <p:origin x="-960" y="-5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D5A02-C210-4329-8B78-7F4D8D480C0A}" type="datetimeFigureOut">
              <a:rPr lang="es-AR" smtClean="0"/>
              <a:pPr/>
              <a:t>03/08/2014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8D677-9C14-4377-9435-A87FD2EFBAE7}" type="slidenum">
              <a:rPr lang="es-AR" smtClean="0"/>
              <a:pPr/>
              <a:t>‹Nº›</a:t>
            </a:fld>
            <a:endParaRPr lang="es-AR"/>
          </a:p>
        </p:txBody>
      </p:sp>
    </p:spTree>
    <p:extLst>
      <p:ext uri="{BB962C8B-B14F-4D97-AF65-F5344CB8AC3E}">
        <p14:creationId xmlns:p14="http://schemas.microsoft.com/office/powerpoint/2010/main" val="287214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6162DDC-F401-4B26-AE02-6F8CCDC75BB5}" type="datetime1">
              <a:rPr lang="es-VE" smtClean="0"/>
              <a:pPr/>
              <a:t>03/08/2014</a:t>
            </a:fld>
            <a:endParaRPr lang="es-VE"/>
          </a:p>
        </p:txBody>
      </p:sp>
      <p:sp>
        <p:nvSpPr>
          <p:cNvPr id="5" name="Footer Placeholder 4"/>
          <p:cNvSpPr>
            <a:spLocks noGrp="1"/>
          </p:cNvSpPr>
          <p:nvPr>
            <p:ph type="ftr" sz="quarter" idx="11"/>
          </p:nvPr>
        </p:nvSpPr>
        <p:spPr/>
        <p:txBody>
          <a:bodyPr/>
          <a:lstStyle/>
          <a:p>
            <a:r>
              <a:rPr lang="es-VE" smtClean="0"/>
              <a:t>Gabriel Cervini</a:t>
            </a:r>
            <a:endParaRPr lang="es-VE"/>
          </a:p>
        </p:txBody>
      </p:sp>
      <p:sp>
        <p:nvSpPr>
          <p:cNvPr id="6" name="Slide Number Placeholder 5"/>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D39640A-4692-4CA3-B13C-ADD1ED07E479}" type="datetime1">
              <a:rPr lang="es-VE" smtClean="0"/>
              <a:pPr/>
              <a:t>03/08/2014</a:t>
            </a:fld>
            <a:endParaRPr lang="es-VE"/>
          </a:p>
        </p:txBody>
      </p:sp>
      <p:sp>
        <p:nvSpPr>
          <p:cNvPr id="5" name="Footer Placeholder 4"/>
          <p:cNvSpPr>
            <a:spLocks noGrp="1"/>
          </p:cNvSpPr>
          <p:nvPr>
            <p:ph type="ftr" sz="quarter" idx="11"/>
          </p:nvPr>
        </p:nvSpPr>
        <p:spPr/>
        <p:txBody>
          <a:bodyPr/>
          <a:lstStyle/>
          <a:p>
            <a:r>
              <a:rPr lang="es-VE" smtClean="0"/>
              <a:t>Gabriel Cervini</a:t>
            </a:r>
            <a:endParaRPr lang="es-VE"/>
          </a:p>
        </p:txBody>
      </p:sp>
      <p:sp>
        <p:nvSpPr>
          <p:cNvPr id="6" name="Slide Number Placeholder 5"/>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8165110-BBF4-4F94-B0C0-34D2F29B08F2}" type="datetime1">
              <a:rPr lang="es-VE" smtClean="0"/>
              <a:pPr/>
              <a:t>03/08/2014</a:t>
            </a:fld>
            <a:endParaRPr lang="es-VE"/>
          </a:p>
        </p:txBody>
      </p:sp>
      <p:sp>
        <p:nvSpPr>
          <p:cNvPr id="5" name="Footer Placeholder 4"/>
          <p:cNvSpPr>
            <a:spLocks noGrp="1"/>
          </p:cNvSpPr>
          <p:nvPr>
            <p:ph type="ftr" sz="quarter" idx="11"/>
          </p:nvPr>
        </p:nvSpPr>
        <p:spPr/>
        <p:txBody>
          <a:bodyPr/>
          <a:lstStyle/>
          <a:p>
            <a:r>
              <a:rPr lang="es-VE" smtClean="0"/>
              <a:t>Gabriel Cervini</a:t>
            </a:r>
            <a:endParaRPr lang="es-VE"/>
          </a:p>
        </p:txBody>
      </p:sp>
      <p:sp>
        <p:nvSpPr>
          <p:cNvPr id="6" name="Slide Number Placeholder 5"/>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150A947-A3A5-480A-80D5-6498687395A6}" type="datetime1">
              <a:rPr lang="es-VE" smtClean="0"/>
              <a:pPr/>
              <a:t>03/08/2014</a:t>
            </a:fld>
            <a:endParaRPr lang="es-VE"/>
          </a:p>
        </p:txBody>
      </p:sp>
      <p:sp>
        <p:nvSpPr>
          <p:cNvPr id="5" name="Footer Placeholder 4"/>
          <p:cNvSpPr>
            <a:spLocks noGrp="1"/>
          </p:cNvSpPr>
          <p:nvPr>
            <p:ph type="ftr" sz="quarter" idx="11"/>
          </p:nvPr>
        </p:nvSpPr>
        <p:spPr/>
        <p:txBody>
          <a:bodyPr/>
          <a:lstStyle/>
          <a:p>
            <a:r>
              <a:rPr lang="es-VE" smtClean="0"/>
              <a:t>Gabriel Cervini</a:t>
            </a:r>
            <a:endParaRPr lang="es-VE"/>
          </a:p>
        </p:txBody>
      </p:sp>
      <p:sp>
        <p:nvSpPr>
          <p:cNvPr id="6" name="Slide Number Placeholder 5"/>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AE9CC86-491C-4D6B-A023-DE496DC7A84F}" type="datetime1">
              <a:rPr lang="es-VE" smtClean="0"/>
              <a:pPr/>
              <a:t>03/08/2014</a:t>
            </a:fld>
            <a:endParaRPr lang="es-VE"/>
          </a:p>
        </p:txBody>
      </p:sp>
      <p:sp>
        <p:nvSpPr>
          <p:cNvPr id="5" name="Footer Placeholder 4"/>
          <p:cNvSpPr>
            <a:spLocks noGrp="1"/>
          </p:cNvSpPr>
          <p:nvPr>
            <p:ph type="ftr" sz="quarter" idx="11"/>
          </p:nvPr>
        </p:nvSpPr>
        <p:spPr/>
        <p:txBody>
          <a:bodyPr/>
          <a:lstStyle/>
          <a:p>
            <a:r>
              <a:rPr lang="es-VE" smtClean="0"/>
              <a:t>Gabriel Cervini</a:t>
            </a:r>
            <a:endParaRPr lang="es-VE"/>
          </a:p>
        </p:txBody>
      </p:sp>
      <p:sp>
        <p:nvSpPr>
          <p:cNvPr id="6" name="Slide Number Placeholder 5"/>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DCD897-5050-4E87-9EA3-81234E1FCF78}" type="datetime1">
              <a:rPr lang="es-VE" smtClean="0"/>
              <a:pPr/>
              <a:t>03/08/2014</a:t>
            </a:fld>
            <a:endParaRPr lang="es-VE"/>
          </a:p>
        </p:txBody>
      </p:sp>
      <p:sp>
        <p:nvSpPr>
          <p:cNvPr id="6" name="Footer Placeholder 5"/>
          <p:cNvSpPr>
            <a:spLocks noGrp="1"/>
          </p:cNvSpPr>
          <p:nvPr>
            <p:ph type="ftr" sz="quarter" idx="11"/>
          </p:nvPr>
        </p:nvSpPr>
        <p:spPr/>
        <p:txBody>
          <a:bodyPr/>
          <a:lstStyle/>
          <a:p>
            <a:r>
              <a:rPr lang="es-VE" smtClean="0"/>
              <a:t>Gabriel Cervini</a:t>
            </a:r>
            <a:endParaRPr lang="es-VE"/>
          </a:p>
        </p:txBody>
      </p:sp>
      <p:sp>
        <p:nvSpPr>
          <p:cNvPr id="7" name="Slide Number Placeholder 6"/>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2EBA5E9F-8DD5-4061-8D48-BC1A1E2F442F}" type="datetime1">
              <a:rPr lang="es-VE" smtClean="0"/>
              <a:pPr/>
              <a:t>03/08/2014</a:t>
            </a:fld>
            <a:endParaRPr lang="es-VE"/>
          </a:p>
        </p:txBody>
      </p:sp>
      <p:sp>
        <p:nvSpPr>
          <p:cNvPr id="8" name="Footer Placeholder 7"/>
          <p:cNvSpPr>
            <a:spLocks noGrp="1"/>
          </p:cNvSpPr>
          <p:nvPr>
            <p:ph type="ftr" sz="quarter" idx="11"/>
          </p:nvPr>
        </p:nvSpPr>
        <p:spPr/>
        <p:txBody>
          <a:bodyPr/>
          <a:lstStyle/>
          <a:p>
            <a:r>
              <a:rPr lang="es-VE" smtClean="0"/>
              <a:t>Gabriel Cervini</a:t>
            </a:r>
            <a:endParaRPr lang="es-VE"/>
          </a:p>
        </p:txBody>
      </p:sp>
      <p:sp>
        <p:nvSpPr>
          <p:cNvPr id="9" name="Slide Number Placeholder 8"/>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2BBAD5F-E20A-4544-837E-213BBB7D458E}" type="datetime1">
              <a:rPr lang="es-VE" smtClean="0"/>
              <a:pPr/>
              <a:t>03/08/2014</a:t>
            </a:fld>
            <a:endParaRPr lang="es-VE"/>
          </a:p>
        </p:txBody>
      </p:sp>
      <p:sp>
        <p:nvSpPr>
          <p:cNvPr id="4" name="Footer Placeholder 3"/>
          <p:cNvSpPr>
            <a:spLocks noGrp="1"/>
          </p:cNvSpPr>
          <p:nvPr>
            <p:ph type="ftr" sz="quarter" idx="11"/>
          </p:nvPr>
        </p:nvSpPr>
        <p:spPr/>
        <p:txBody>
          <a:bodyPr/>
          <a:lstStyle/>
          <a:p>
            <a:r>
              <a:rPr lang="es-VE" smtClean="0"/>
              <a:t>Gabriel Cervini</a:t>
            </a:r>
            <a:endParaRPr lang="es-VE"/>
          </a:p>
        </p:txBody>
      </p:sp>
      <p:sp>
        <p:nvSpPr>
          <p:cNvPr id="5" name="Slide Number Placeholder 4"/>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E86CF-76E0-4CEF-931C-8ACAE985B90B}" type="datetime1">
              <a:rPr lang="es-VE" smtClean="0"/>
              <a:pPr/>
              <a:t>03/08/2014</a:t>
            </a:fld>
            <a:endParaRPr lang="es-VE"/>
          </a:p>
        </p:txBody>
      </p:sp>
      <p:sp>
        <p:nvSpPr>
          <p:cNvPr id="3" name="Footer Placeholder 2"/>
          <p:cNvSpPr>
            <a:spLocks noGrp="1"/>
          </p:cNvSpPr>
          <p:nvPr>
            <p:ph type="ftr" sz="quarter" idx="11"/>
          </p:nvPr>
        </p:nvSpPr>
        <p:spPr/>
        <p:txBody>
          <a:bodyPr/>
          <a:lstStyle/>
          <a:p>
            <a:r>
              <a:rPr lang="es-VE" smtClean="0"/>
              <a:t>Gabriel Cervini</a:t>
            </a:r>
            <a:endParaRPr lang="es-VE"/>
          </a:p>
        </p:txBody>
      </p:sp>
      <p:sp>
        <p:nvSpPr>
          <p:cNvPr id="4" name="Slide Number Placeholder 3"/>
          <p:cNvSpPr>
            <a:spLocks noGrp="1"/>
          </p:cNvSpPr>
          <p:nvPr>
            <p:ph type="sldNum" sz="quarter" idx="12"/>
          </p:nvPr>
        </p:nvSpPr>
        <p:spPr/>
        <p:txBody>
          <a:bodyPr/>
          <a:lstStyle/>
          <a:p>
            <a:fld id="{F850F47C-20BC-4D8F-93E8-0CA803D06846}"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CA3B3B0-A6BB-4DF6-BB5F-7D9352BE1666}" type="datetime1">
              <a:rPr lang="es-VE" smtClean="0"/>
              <a:pPr/>
              <a:t>03/08/2014</a:t>
            </a:fld>
            <a:endParaRPr lang="es-VE"/>
          </a:p>
        </p:txBody>
      </p:sp>
      <p:sp>
        <p:nvSpPr>
          <p:cNvPr id="6" name="Footer Placeholder 5"/>
          <p:cNvSpPr>
            <a:spLocks noGrp="1"/>
          </p:cNvSpPr>
          <p:nvPr>
            <p:ph type="ftr" sz="quarter" idx="11"/>
          </p:nvPr>
        </p:nvSpPr>
        <p:spPr/>
        <p:txBody>
          <a:bodyPr/>
          <a:lstStyle/>
          <a:p>
            <a:r>
              <a:rPr lang="es-VE" smtClean="0"/>
              <a:t>Gabriel Cervini</a:t>
            </a:r>
            <a:endParaRPr lang="es-VE"/>
          </a:p>
        </p:txBody>
      </p:sp>
      <p:sp>
        <p:nvSpPr>
          <p:cNvPr id="7" name="Slide Number Placeholder 6"/>
          <p:cNvSpPr>
            <a:spLocks noGrp="1"/>
          </p:cNvSpPr>
          <p:nvPr>
            <p:ph type="sldNum" sz="quarter" idx="12"/>
          </p:nvPr>
        </p:nvSpPr>
        <p:spPr/>
        <p:txBody>
          <a:bodyPr/>
          <a:lstStyle/>
          <a:p>
            <a:fld id="{F850F47C-20BC-4D8F-93E8-0CA803D06846}" type="slidenum">
              <a:rPr lang="es-VE" smtClean="0"/>
              <a:pPr/>
              <a:t>‹Nº›</a:t>
            </a:fld>
            <a:endParaRPr lang="es-VE"/>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E039F6AB-FB02-4E13-B4C5-836670CAC699}" type="datetime1">
              <a:rPr lang="es-VE" smtClean="0"/>
              <a:pPr/>
              <a:t>03/08/2014</a:t>
            </a:fld>
            <a:endParaRPr lang="es-VE"/>
          </a:p>
        </p:txBody>
      </p:sp>
      <p:sp>
        <p:nvSpPr>
          <p:cNvPr id="9" name="Slide Number Placeholder 8"/>
          <p:cNvSpPr>
            <a:spLocks noGrp="1"/>
          </p:cNvSpPr>
          <p:nvPr>
            <p:ph type="sldNum" sz="quarter" idx="11"/>
          </p:nvPr>
        </p:nvSpPr>
        <p:spPr/>
        <p:txBody>
          <a:bodyPr/>
          <a:lstStyle/>
          <a:p>
            <a:fld id="{F850F47C-20BC-4D8F-93E8-0CA803D06846}" type="slidenum">
              <a:rPr lang="es-VE" smtClean="0"/>
              <a:pPr/>
              <a:t>‹Nº›</a:t>
            </a:fld>
            <a:endParaRPr lang="es-VE"/>
          </a:p>
        </p:txBody>
      </p:sp>
      <p:sp>
        <p:nvSpPr>
          <p:cNvPr id="10" name="Footer Placeholder 9"/>
          <p:cNvSpPr>
            <a:spLocks noGrp="1"/>
          </p:cNvSpPr>
          <p:nvPr>
            <p:ph type="ftr" sz="quarter" idx="12"/>
          </p:nvPr>
        </p:nvSpPr>
        <p:spPr/>
        <p:txBody>
          <a:bodyPr/>
          <a:lstStyle/>
          <a:p>
            <a:r>
              <a:rPr lang="es-VE" smtClean="0"/>
              <a:t>Gabriel Cervini</a:t>
            </a:r>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850F47C-20BC-4D8F-93E8-0CA803D06846}" type="slidenum">
              <a:rPr lang="es-VE" smtClean="0"/>
              <a:pPr/>
              <a:t>‹Nº›</a:t>
            </a:fld>
            <a:endParaRPr lang="es-V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VE" smtClean="0"/>
              <a:t>Gabriel Cervini</a:t>
            </a:r>
            <a:endParaRPr lang="es-V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D95A8F4-1577-4F03-9BA8-1B7116DDD072}" type="datetime1">
              <a:rPr lang="es-VE" smtClean="0"/>
              <a:pPr/>
              <a:t>03/08/2014</a:t>
            </a:fld>
            <a:endParaRPr lang="es-V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4.xml"/><Relationship Id="rId7"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2.xml"/><Relationship Id="rId10" Type="http://schemas.openxmlformats.org/officeDocument/2006/relationships/slide" Target="slide22.xml"/><Relationship Id="rId4" Type="http://schemas.openxmlformats.org/officeDocument/2006/relationships/slide" Target="slide9.xml"/><Relationship Id="rId9" Type="http://schemas.openxmlformats.org/officeDocument/2006/relationships/slide" Target="slide21.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s.wikipedia.org/wiki/Videojuegos" TargetMode="External"/><Relationship Id="rId7" Type="http://schemas.openxmlformats.org/officeDocument/2006/relationships/slide" Target="slide2.xml"/><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hyperlink" Target="http://www.gamers.vg/noticias/12556_Los_tipos_de_videojuegos_que_existen.html" TargetMode="External"/><Relationship Id="rId5" Type="http://schemas.openxmlformats.org/officeDocument/2006/relationships/hyperlink" Target="http://www.ardilladigital.com/DOCUMENTOS/TECNOLOGIA%20EDUCATIVA/TICs/T8%20VIDEOJUEGOS/08%20LOS%20VIDEOJUEGOS.pdf" TargetMode="External"/><Relationship Id="rId4" Type="http://schemas.openxmlformats.org/officeDocument/2006/relationships/hyperlink" Target="http://tecnologia.glosario.net/terminos-tecnicos-internet/videojuegos-1721.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s.wikipedia.org/wiki/Videoconsola" TargetMode="External"/><Relationship Id="rId13" Type="http://schemas.openxmlformats.org/officeDocument/2006/relationships/hyperlink" Target="http://tecnologia.glosario.net/terminos-tecnicos-internet/car%E1cter-260.html" TargetMode="External"/><Relationship Id="rId3" Type="http://schemas.openxmlformats.org/officeDocument/2006/relationships/hyperlink" Target="http://es.wikipedia.org/wiki/Software" TargetMode="External"/><Relationship Id="rId7" Type="http://schemas.openxmlformats.org/officeDocument/2006/relationships/hyperlink" Target="http://es.wikipedia.org/wiki/Arcade" TargetMode="External"/><Relationship Id="rId12" Type="http://schemas.openxmlformats.org/officeDocument/2006/relationships/hyperlink" Target="http://es.wikipedia.org/wiki/Gr%C3%A1fico_rasterizado" TargetMode="External"/><Relationship Id="rId17" Type="http://schemas.openxmlformats.org/officeDocument/2006/relationships/slide" Target="slide2.xml"/><Relationship Id="rId2" Type="http://schemas.openxmlformats.org/officeDocument/2006/relationships/image" Target="../media/image6.jpeg"/><Relationship Id="rId16" Type="http://schemas.openxmlformats.org/officeDocument/2006/relationships/hyperlink" Target="http://arte-y-arquitectura.glosario.net/construccion-y-arquitectura/punto-7500.html" TargetMode="External"/><Relationship Id="rId1" Type="http://schemas.openxmlformats.org/officeDocument/2006/relationships/slideLayout" Target="../slideLayouts/slideLayout2.xml"/><Relationship Id="rId6" Type="http://schemas.openxmlformats.org/officeDocument/2006/relationships/hyperlink" Target="http://es.wikipedia.org/wiki/Computadora" TargetMode="External"/><Relationship Id="rId11" Type="http://schemas.openxmlformats.org/officeDocument/2006/relationships/hyperlink" Target="http://es.wikipedia.org/wiki/Visualizador" TargetMode="External"/><Relationship Id="rId5" Type="http://schemas.openxmlformats.org/officeDocument/2006/relationships/hyperlink" Target="#cite_note-Apparatus-0"/><Relationship Id="rId15" Type="http://schemas.openxmlformats.org/officeDocument/2006/relationships/hyperlink" Target="http://tecnologia.glosario.net/terminos-tecnicos-internet/desarrollo-482.html" TargetMode="External"/><Relationship Id="rId10" Type="http://schemas.openxmlformats.org/officeDocument/2006/relationships/hyperlink" Target="http://es.wikipedia.org/wiki/Telefon%C3%ADa_m%C3%B3vil" TargetMode="External"/><Relationship Id="rId4" Type="http://schemas.openxmlformats.org/officeDocument/2006/relationships/hyperlink" Target="http://es.wikipedia.org/wiki/Interfaz_de_usuario" TargetMode="External"/><Relationship Id="rId9" Type="http://schemas.openxmlformats.org/officeDocument/2006/relationships/hyperlink" Target="http://es.wikipedia.org/wiki/Handheld" TargetMode="External"/><Relationship Id="rId14" Type="http://schemas.openxmlformats.org/officeDocument/2006/relationships/hyperlink" Target="http://salud.glosario.net/terminos-medicos-de-enfermedades/base-2787.html" TargetMode="Externa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strella de 4 puntas"/>
          <p:cNvSpPr/>
          <p:nvPr/>
        </p:nvSpPr>
        <p:spPr>
          <a:xfrm>
            <a:off x="1835696" y="404664"/>
            <a:ext cx="5040560" cy="5616624"/>
          </a:xfrm>
          <a:prstGeom prst="star4">
            <a:avLst/>
          </a:prstGeom>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scene3d>
            <a:camera prst="isometricTopUp"/>
            <a:lightRig rig="threePt" dir="t"/>
          </a:scene3d>
          <a:sp3d>
            <a:bevelT prst="angle"/>
            <a:bevelB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5" name="4 Rectángulo"/>
          <p:cNvSpPr/>
          <p:nvPr/>
        </p:nvSpPr>
        <p:spPr>
          <a:xfrm>
            <a:off x="1259632" y="2492896"/>
            <a:ext cx="6264696" cy="1107996"/>
          </a:xfrm>
          <a:prstGeom prst="rect">
            <a:avLst/>
          </a:prstGeom>
          <a:noFill/>
        </p:spPr>
        <p:txBody>
          <a:bodyPr wrap="square" lIns="91440" tIns="45720" rIns="91440" bIns="45720">
            <a:spAutoFit/>
          </a:bodyPr>
          <a:lstStyle/>
          <a:p>
            <a:pPr algn="ctr"/>
            <a:r>
              <a:rPr lang="es-E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VideoJuegos</a:t>
            </a:r>
            <a:endParaRPr lang="es-E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20484" name="Picture 4" descr="http://t0.gstatic.com/images?q=tbn:ANd9GcT1zXnVGW3ZNdFf_R9Wy3X14vRbNwTKC79N1We9b_QFQ1SW2Qee"/>
          <p:cNvPicPr>
            <a:picLocks noChangeAspect="1" noChangeArrowheads="1"/>
          </p:cNvPicPr>
          <p:nvPr/>
        </p:nvPicPr>
        <p:blipFill>
          <a:blip r:embed="rId2" cstate="print"/>
          <a:srcRect/>
          <a:stretch>
            <a:fillRect/>
          </a:stretch>
        </p:blipFill>
        <p:spPr bwMode="auto">
          <a:xfrm>
            <a:off x="5929322" y="428604"/>
            <a:ext cx="2705100" cy="1685926"/>
          </a:xfrm>
          <a:prstGeom prst="rect">
            <a:avLst/>
          </a:prstGeom>
          <a:noFill/>
        </p:spPr>
      </p:pic>
      <p:pic>
        <p:nvPicPr>
          <p:cNvPr id="20486" name="Picture 6" descr="http://t2.gstatic.com/images?q=tbn:ANd9GcRHUVJDFOkgiy2B63U78WvwjhIXR05mRnWC5ASdRFYiCj72I6c8OQ"/>
          <p:cNvPicPr>
            <a:picLocks noChangeAspect="1" noChangeArrowheads="1"/>
          </p:cNvPicPr>
          <p:nvPr/>
        </p:nvPicPr>
        <p:blipFill>
          <a:blip r:embed="rId3" cstate="print"/>
          <a:srcRect/>
          <a:stretch>
            <a:fillRect/>
          </a:stretch>
        </p:blipFill>
        <p:spPr bwMode="auto">
          <a:xfrm>
            <a:off x="428596" y="4500570"/>
            <a:ext cx="2343150" cy="1952625"/>
          </a:xfrm>
          <a:prstGeom prst="rect">
            <a:avLst/>
          </a:prstGeom>
          <a:noFill/>
        </p:spPr>
      </p:pic>
      <p:pic>
        <p:nvPicPr>
          <p:cNvPr id="20488" name="Picture 8" descr="http://t1.gstatic.com/images?q=tbn:ANd9GcSAk96H9aLxEA2ftHOYKZhPaJP_FAhUugk5BGoz9Tn4J7P1nAK_Cw"/>
          <p:cNvPicPr>
            <a:picLocks noChangeAspect="1" noChangeArrowheads="1"/>
          </p:cNvPicPr>
          <p:nvPr/>
        </p:nvPicPr>
        <p:blipFill>
          <a:blip r:embed="rId4" cstate="print"/>
          <a:srcRect/>
          <a:stretch>
            <a:fillRect/>
          </a:stretch>
        </p:blipFill>
        <p:spPr bwMode="auto">
          <a:xfrm>
            <a:off x="428596" y="285728"/>
            <a:ext cx="2466975" cy="1847851"/>
          </a:xfrm>
          <a:prstGeom prst="rect">
            <a:avLst/>
          </a:prstGeom>
          <a:noFill/>
        </p:spPr>
      </p:pic>
      <p:pic>
        <p:nvPicPr>
          <p:cNvPr id="20490" name="Picture 10" descr="http://t1.gstatic.com/images?q=tbn:ANd9GcQgJitjvjUjfmht0cWMGbkeSVdXlCAlrYfj2w-aepcsBiDNjvu8iQ"/>
          <p:cNvPicPr>
            <a:picLocks noChangeAspect="1" noChangeArrowheads="1"/>
          </p:cNvPicPr>
          <p:nvPr/>
        </p:nvPicPr>
        <p:blipFill>
          <a:blip r:embed="rId5" cstate="print"/>
          <a:srcRect/>
          <a:stretch>
            <a:fillRect/>
          </a:stretch>
        </p:blipFill>
        <p:spPr bwMode="auto">
          <a:xfrm>
            <a:off x="5715008" y="4643446"/>
            <a:ext cx="2505075" cy="1819276"/>
          </a:xfrm>
          <a:prstGeom prst="rect">
            <a:avLst/>
          </a:prstGeom>
          <a:noFill/>
        </p:spPr>
      </p:pic>
      <p:sp>
        <p:nvSpPr>
          <p:cNvPr id="2" name="1 CuadroTexto"/>
          <p:cNvSpPr txBox="1"/>
          <p:nvPr/>
        </p:nvSpPr>
        <p:spPr>
          <a:xfrm>
            <a:off x="3059832" y="363280"/>
            <a:ext cx="2655176" cy="369332"/>
          </a:xfrm>
          <a:prstGeom prst="rect">
            <a:avLst/>
          </a:prstGeom>
          <a:noFill/>
        </p:spPr>
        <p:txBody>
          <a:bodyPr wrap="square" rtlCol="0">
            <a:spAutoFit/>
          </a:bodyPr>
          <a:lstStyle/>
          <a:p>
            <a:r>
              <a:rPr lang="es-CO" dirty="0" smtClean="0"/>
              <a:t>COLEGIO TOLEDO PLATA</a:t>
            </a:r>
            <a:endParaRPr lang="es-CO" dirty="0"/>
          </a:p>
        </p:txBody>
      </p:sp>
      <p:sp>
        <p:nvSpPr>
          <p:cNvPr id="3" name="2 Marcador de contenido"/>
          <p:cNvSpPr>
            <a:spLocks noGrp="1"/>
          </p:cNvSpPr>
          <p:nvPr>
            <p:ph idx="1"/>
          </p:nvPr>
        </p:nvSpPr>
        <p:spPr/>
        <p:txBody>
          <a:bodyPr/>
          <a:lstStyle/>
          <a:p>
            <a:endParaRPr lang="es-CO"/>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nodeType="clickEffect">
                                  <p:stCondLst>
                                    <p:cond delay="0"/>
                                  </p:stCondLst>
                                  <p:childTnLst>
                                    <p:set>
                                      <p:cBhvr>
                                        <p:cTn id="25" dur="1" fill="hold">
                                          <p:stCondLst>
                                            <p:cond delay="0"/>
                                          </p:stCondLst>
                                        </p:cTn>
                                        <p:tgtEl>
                                          <p:spTgt spid="20488"/>
                                        </p:tgtEl>
                                        <p:attrNameLst>
                                          <p:attrName>style.visibility</p:attrName>
                                        </p:attrNameLst>
                                      </p:cBhvr>
                                      <p:to>
                                        <p:strVal val="visible"/>
                                      </p:to>
                                    </p:set>
                                    <p:animEffect transition="in" filter="fade">
                                      <p:cBhvr>
                                        <p:cTn id="26" dur="800" decel="100000"/>
                                        <p:tgtEl>
                                          <p:spTgt spid="20488"/>
                                        </p:tgtEl>
                                      </p:cBhvr>
                                    </p:animEffect>
                                    <p:anim calcmode="lin" valueType="num">
                                      <p:cBhvr>
                                        <p:cTn id="27" dur="800" decel="100000" fill="hold"/>
                                        <p:tgtEl>
                                          <p:spTgt spid="20488"/>
                                        </p:tgtEl>
                                        <p:attrNameLst>
                                          <p:attrName>style.rotation</p:attrName>
                                        </p:attrNameLst>
                                      </p:cBhvr>
                                      <p:tavLst>
                                        <p:tav tm="0">
                                          <p:val>
                                            <p:fltVal val="-90"/>
                                          </p:val>
                                        </p:tav>
                                        <p:tav tm="100000">
                                          <p:val>
                                            <p:fltVal val="0"/>
                                          </p:val>
                                        </p:tav>
                                      </p:tavLst>
                                    </p:anim>
                                    <p:anim calcmode="lin" valueType="num">
                                      <p:cBhvr>
                                        <p:cTn id="28" dur="800" decel="100000" fill="hold"/>
                                        <p:tgtEl>
                                          <p:spTgt spid="20488"/>
                                        </p:tgtEl>
                                        <p:attrNameLst>
                                          <p:attrName>ppt_x</p:attrName>
                                        </p:attrNameLst>
                                      </p:cBhvr>
                                      <p:tavLst>
                                        <p:tav tm="0">
                                          <p:val>
                                            <p:strVal val="#ppt_x+0.4"/>
                                          </p:val>
                                        </p:tav>
                                        <p:tav tm="100000">
                                          <p:val>
                                            <p:strVal val="#ppt_x-0.05"/>
                                          </p:val>
                                        </p:tav>
                                      </p:tavLst>
                                    </p:anim>
                                    <p:anim calcmode="lin" valueType="num">
                                      <p:cBhvr>
                                        <p:cTn id="29" dur="800" decel="100000" fill="hold"/>
                                        <p:tgtEl>
                                          <p:spTgt spid="20488"/>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20488"/>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20488"/>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4" presetClass="entr" presetSubtype="0" fill="hold" nodeType="clickEffect">
                                  <p:stCondLst>
                                    <p:cond delay="0"/>
                                  </p:stCondLst>
                                  <p:childTnLst>
                                    <p:set>
                                      <p:cBhvr>
                                        <p:cTn id="35" dur="1" fill="hold">
                                          <p:stCondLst>
                                            <p:cond delay="0"/>
                                          </p:stCondLst>
                                        </p:cTn>
                                        <p:tgtEl>
                                          <p:spTgt spid="20484"/>
                                        </p:tgtEl>
                                        <p:attrNameLst>
                                          <p:attrName>style.visibility</p:attrName>
                                        </p:attrNameLst>
                                      </p:cBhvr>
                                      <p:to>
                                        <p:strVal val="visible"/>
                                      </p:to>
                                    </p:set>
                                    <p:anim from="(-#ppt_w/2)" to="(#ppt_x)" calcmode="lin" valueType="num">
                                      <p:cBhvr>
                                        <p:cTn id="36" dur="600" fill="hold">
                                          <p:stCondLst>
                                            <p:cond delay="0"/>
                                          </p:stCondLst>
                                        </p:cTn>
                                        <p:tgtEl>
                                          <p:spTgt spid="20484"/>
                                        </p:tgtEl>
                                        <p:attrNameLst>
                                          <p:attrName>ppt_x</p:attrName>
                                        </p:attrNameLst>
                                      </p:cBhvr>
                                    </p:anim>
                                    <p:anim from="0" to="-1.0" calcmode="lin" valueType="num">
                                      <p:cBhvr>
                                        <p:cTn id="37" dur="200" decel="50000" autoRev="1" fill="hold">
                                          <p:stCondLst>
                                            <p:cond delay="600"/>
                                          </p:stCondLst>
                                        </p:cTn>
                                        <p:tgtEl>
                                          <p:spTgt spid="20484"/>
                                        </p:tgtEl>
                                        <p:attrNameLst>
                                          <p:attrName>xshear</p:attrName>
                                        </p:attrNameLst>
                                      </p:cBhvr>
                                    </p:anim>
                                    <p:animScale>
                                      <p:cBhvr>
                                        <p:cTn id="38" dur="200" decel="100000" autoRev="1" fill="hold">
                                          <p:stCondLst>
                                            <p:cond delay="600"/>
                                          </p:stCondLst>
                                        </p:cTn>
                                        <p:tgtEl>
                                          <p:spTgt spid="20484"/>
                                        </p:tgtEl>
                                      </p:cBhvr>
                                      <p:from x="100000" y="100000"/>
                                      <p:to x="80000" y="100000"/>
                                    </p:animScale>
                                    <p:anim by="(#ppt_h/3+#ppt_w*0.1)" calcmode="lin" valueType="num">
                                      <p:cBhvr additive="sum">
                                        <p:cTn id="39" dur="200" decel="100000" autoRev="1" fill="hold">
                                          <p:stCondLst>
                                            <p:cond delay="600"/>
                                          </p:stCondLst>
                                        </p:cTn>
                                        <p:tgtEl>
                                          <p:spTgt spid="20484"/>
                                        </p:tgtEl>
                                        <p:attrNameLst>
                                          <p:attrName>ppt_x</p:attrName>
                                        </p:attrNameLst>
                                      </p:cBhvr>
                                    </p:anim>
                                  </p:childTnLst>
                                </p:cTn>
                              </p:par>
                            </p:childTnLst>
                          </p:cTn>
                        </p:par>
                      </p:childTnLst>
                    </p:cTn>
                  </p:par>
                  <p:par>
                    <p:cTn id="40" fill="hold">
                      <p:stCondLst>
                        <p:cond delay="indefinite"/>
                      </p:stCondLst>
                      <p:childTnLst>
                        <p:par>
                          <p:cTn id="41" fill="hold">
                            <p:stCondLst>
                              <p:cond delay="0"/>
                            </p:stCondLst>
                            <p:childTnLst>
                              <p:par>
                                <p:cTn id="42" presetID="52" presetClass="entr" presetSubtype="0" fill="hold" nodeType="clickEffect">
                                  <p:stCondLst>
                                    <p:cond delay="0"/>
                                  </p:stCondLst>
                                  <p:childTnLst>
                                    <p:set>
                                      <p:cBhvr>
                                        <p:cTn id="43" dur="1" fill="hold">
                                          <p:stCondLst>
                                            <p:cond delay="0"/>
                                          </p:stCondLst>
                                        </p:cTn>
                                        <p:tgtEl>
                                          <p:spTgt spid="20490"/>
                                        </p:tgtEl>
                                        <p:attrNameLst>
                                          <p:attrName>style.visibility</p:attrName>
                                        </p:attrNameLst>
                                      </p:cBhvr>
                                      <p:to>
                                        <p:strVal val="visible"/>
                                      </p:to>
                                    </p:set>
                                    <p:animScale>
                                      <p:cBhvr>
                                        <p:cTn id="44" dur="1000" decel="50000" fill="hold">
                                          <p:stCondLst>
                                            <p:cond delay="0"/>
                                          </p:stCondLst>
                                        </p:cTn>
                                        <p:tgtEl>
                                          <p:spTgt spid="2049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20490"/>
                                        </p:tgtEl>
                                        <p:attrNameLst>
                                          <p:attrName>ppt_x</p:attrName>
                                          <p:attrName>ppt_y</p:attrName>
                                        </p:attrNameLst>
                                      </p:cBhvr>
                                    </p:animMotion>
                                    <p:animEffect transition="in" filter="fade">
                                      <p:cBhvr>
                                        <p:cTn id="46" dur="1000"/>
                                        <p:tgtEl>
                                          <p:spTgt spid="20490"/>
                                        </p:tgtEl>
                                      </p:cBhvr>
                                    </p:animEffect>
                                  </p:childTnLst>
                                </p:cTn>
                              </p:par>
                            </p:childTnLst>
                          </p:cTn>
                        </p:par>
                      </p:childTnLst>
                    </p:cTn>
                  </p:par>
                  <p:par>
                    <p:cTn id="47" fill="hold">
                      <p:stCondLst>
                        <p:cond delay="indefinite"/>
                      </p:stCondLst>
                      <p:childTnLst>
                        <p:par>
                          <p:cTn id="48" fill="hold">
                            <p:stCondLst>
                              <p:cond delay="0"/>
                            </p:stCondLst>
                            <p:childTnLst>
                              <p:par>
                                <p:cTn id="49" presetID="35" presetClass="entr" presetSubtype="0" fill="hold" nodeType="clickEffect">
                                  <p:stCondLst>
                                    <p:cond delay="0"/>
                                  </p:stCondLst>
                                  <p:childTnLst>
                                    <p:set>
                                      <p:cBhvr>
                                        <p:cTn id="50" dur="1" fill="hold">
                                          <p:stCondLst>
                                            <p:cond delay="0"/>
                                          </p:stCondLst>
                                        </p:cTn>
                                        <p:tgtEl>
                                          <p:spTgt spid="20486"/>
                                        </p:tgtEl>
                                        <p:attrNameLst>
                                          <p:attrName>style.visibility</p:attrName>
                                        </p:attrNameLst>
                                      </p:cBhvr>
                                      <p:to>
                                        <p:strVal val="visible"/>
                                      </p:to>
                                    </p:set>
                                    <p:animEffect transition="in" filter="fade">
                                      <p:cBhvr>
                                        <p:cTn id="51" dur="2000"/>
                                        <p:tgtEl>
                                          <p:spTgt spid="20486"/>
                                        </p:tgtEl>
                                      </p:cBhvr>
                                    </p:animEffect>
                                    <p:anim calcmode="lin" valueType="num">
                                      <p:cBhvr>
                                        <p:cTn id="52" dur="2000" fill="hold"/>
                                        <p:tgtEl>
                                          <p:spTgt spid="20486"/>
                                        </p:tgtEl>
                                        <p:attrNameLst>
                                          <p:attrName>style.rotation</p:attrName>
                                        </p:attrNameLst>
                                      </p:cBhvr>
                                      <p:tavLst>
                                        <p:tav tm="0">
                                          <p:val>
                                            <p:fltVal val="720"/>
                                          </p:val>
                                        </p:tav>
                                        <p:tav tm="100000">
                                          <p:val>
                                            <p:fltVal val="0"/>
                                          </p:val>
                                        </p:tav>
                                      </p:tavLst>
                                    </p:anim>
                                    <p:anim calcmode="lin" valueType="num">
                                      <p:cBhvr>
                                        <p:cTn id="53" dur="2000" fill="hold"/>
                                        <p:tgtEl>
                                          <p:spTgt spid="20486"/>
                                        </p:tgtEl>
                                        <p:attrNameLst>
                                          <p:attrName>ppt_h</p:attrName>
                                        </p:attrNameLst>
                                      </p:cBhvr>
                                      <p:tavLst>
                                        <p:tav tm="0">
                                          <p:val>
                                            <p:fltVal val="0"/>
                                          </p:val>
                                        </p:tav>
                                        <p:tav tm="100000">
                                          <p:val>
                                            <p:strVal val="#ppt_h"/>
                                          </p:val>
                                        </p:tav>
                                      </p:tavLst>
                                    </p:anim>
                                    <p:anim calcmode="lin" valueType="num">
                                      <p:cBhvr>
                                        <p:cTn id="54" dur="2000" fill="hold"/>
                                        <p:tgtEl>
                                          <p:spTgt spid="2048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images01.olx.com.pe/ui/11/94/75/1296538079_162468975_2-ADAPTADOR-PARA-VIDEO-JUEGO-MOBIGO-Lima.jpg"/>
          <p:cNvPicPr>
            <a:picLocks noChangeAspect="1" noChangeArrowheads="1"/>
          </p:cNvPicPr>
          <p:nvPr/>
        </p:nvPicPr>
        <p:blipFill>
          <a:blip r:embed="rId2" cstate="print"/>
          <a:srcRect/>
          <a:stretch>
            <a:fillRect/>
          </a:stretch>
        </p:blipFill>
        <p:spPr bwMode="auto">
          <a:xfrm>
            <a:off x="2285984" y="5643578"/>
            <a:ext cx="1209670" cy="1053970"/>
          </a:xfrm>
          <a:prstGeom prst="rect">
            <a:avLst/>
          </a:prstGeom>
          <a:noFill/>
        </p:spPr>
      </p:pic>
      <p:sp>
        <p:nvSpPr>
          <p:cNvPr id="3" name="2 Marcador de contenido"/>
          <p:cNvSpPr>
            <a:spLocks noGrp="1"/>
          </p:cNvSpPr>
          <p:nvPr>
            <p:ph idx="1"/>
          </p:nvPr>
        </p:nvSpPr>
        <p:spPr>
          <a:xfrm>
            <a:off x="500034" y="428604"/>
            <a:ext cx="8229600" cy="5643602"/>
          </a:xfrm>
        </p:spPr>
        <p:txBody>
          <a:bodyPr>
            <a:normAutofit/>
          </a:bodyPr>
          <a:lstStyle/>
          <a:p>
            <a:r>
              <a:rPr lang="es-AR" sz="1800" b="1" dirty="0" smtClean="0"/>
              <a:t>5. VJ y Salud. </a:t>
            </a:r>
            <a:r>
              <a:rPr lang="es-AR" sz="1800" dirty="0" smtClean="0"/>
              <a:t>El uso excesivo de los videojuegos se ha relacionado con sedentarismo y sobrepeso, molestias en los ojos, dolores de cabeza, problemas posturales y desarrollo de tendinitis en mano y muñeca.</a:t>
            </a:r>
          </a:p>
          <a:p>
            <a:r>
              <a:rPr lang="es-AR" sz="1800" b="1" dirty="0" smtClean="0"/>
              <a:t>6. VJ e Inteligencia. </a:t>
            </a:r>
            <a:r>
              <a:rPr lang="es-AR" sz="1800" dirty="0" smtClean="0"/>
              <a:t>En contra de las afirmaciones de que la inteligencia se embota con los VJ y que los niños se bloquean, la mayoría de las investigaciones indican que muchos videojuegos favorecen el desarrollo de determinadas habilidades, de atención, concentración espacial, resolución de problemas, creatividad, etc.</a:t>
            </a:r>
          </a:p>
          <a:p>
            <a:r>
              <a:rPr lang="es-AR" sz="1800" b="1" dirty="0" smtClean="0"/>
              <a:t>7. VJ y Autoestima. </a:t>
            </a:r>
            <a:r>
              <a:rPr lang="es-AR" sz="1800" dirty="0" smtClean="0"/>
              <a:t>La magnitud que el videojuego ha alcanzado hoy día ha dado a esta actividad un sentido muy diferente al de cualquier otra actividad lúdica. Jugar con videojuegos probablemente no sea una actividad más, sino que constituye un reto en el que se ponen a prueba sentimientos de competencia y el propio auto concepto. Todo ello divorcia la percepción infantil y adolescente del videojuego de la que de esta actividad podamos tener los adultos.</a:t>
            </a:r>
          </a:p>
          <a:p>
            <a:r>
              <a:rPr lang="es-AR" sz="1800" b="1" dirty="0" smtClean="0"/>
              <a:t>8. VJ y Carácter. </a:t>
            </a:r>
            <a:r>
              <a:rPr lang="es-AR" sz="1800" dirty="0" smtClean="0"/>
              <a:t>Con excesiva frecuencia se responsabiliza a los videojuegos de producir cambios en el carácter de sus jugadores, convirtiéndoles en sujetos aislados, introvertidos y desinteresados por todo aquello que ocurre a su alrededor. En otras ocasiones los augurios son aún más negativos, asegurándose que tarde o temprano serán víctimas de la depresión y de todo tipo de patologías psiquiátricas.</a:t>
            </a:r>
            <a:endParaRPr lang="es-AR" sz="18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10</a:t>
            </a:fld>
            <a:endParaRPr lang="es-VE"/>
          </a:p>
        </p:txBody>
      </p:sp>
      <p:sp>
        <p:nvSpPr>
          <p:cNvPr id="10" name="9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11268"/>
                                        </p:tgtEl>
                                        <p:attrNameLst>
                                          <p:attrName>style.visibility</p:attrName>
                                        </p:attrNameLst>
                                      </p:cBhvr>
                                      <p:to>
                                        <p:strVal val="visible"/>
                                      </p:to>
                                    </p:set>
                                    <p:anim from="(-#ppt_w/2)" to="(#ppt_x)" calcmode="lin" valueType="num">
                                      <p:cBhvr>
                                        <p:cTn id="39" dur="600" fill="hold">
                                          <p:stCondLst>
                                            <p:cond delay="0"/>
                                          </p:stCondLst>
                                        </p:cTn>
                                        <p:tgtEl>
                                          <p:spTgt spid="11268"/>
                                        </p:tgtEl>
                                        <p:attrNameLst>
                                          <p:attrName>ppt_x</p:attrName>
                                        </p:attrNameLst>
                                      </p:cBhvr>
                                    </p:anim>
                                    <p:anim from="0" to="-1.0" calcmode="lin" valueType="num">
                                      <p:cBhvr>
                                        <p:cTn id="40" dur="200" decel="50000" autoRev="1" fill="hold">
                                          <p:stCondLst>
                                            <p:cond delay="600"/>
                                          </p:stCondLst>
                                        </p:cTn>
                                        <p:tgtEl>
                                          <p:spTgt spid="11268"/>
                                        </p:tgtEl>
                                        <p:attrNameLst>
                                          <p:attrName>xshear</p:attrName>
                                        </p:attrNameLst>
                                      </p:cBhvr>
                                    </p:anim>
                                    <p:animScale>
                                      <p:cBhvr>
                                        <p:cTn id="41" dur="200" decel="100000" autoRev="1" fill="hold">
                                          <p:stCondLst>
                                            <p:cond delay="600"/>
                                          </p:stCondLst>
                                        </p:cTn>
                                        <p:tgtEl>
                                          <p:spTgt spid="11268"/>
                                        </p:tgtEl>
                                      </p:cBhvr>
                                      <p:from x="100000" y="100000"/>
                                      <p:to x="80000" y="100000"/>
                                    </p:animScale>
                                    <p:anim by="(#ppt_h/3+#ppt_w*0.1)" calcmode="lin" valueType="num">
                                      <p:cBhvr additive="sum">
                                        <p:cTn id="42" dur="200" decel="100000" autoRev="1" fill="hold">
                                          <p:stCondLst>
                                            <p:cond delay="600"/>
                                          </p:stCondLst>
                                        </p:cTn>
                                        <p:tgtEl>
                                          <p:spTgt spid="1126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ircular"/>
          <p:cNvSpPr/>
          <p:nvPr/>
        </p:nvSpPr>
        <p:spPr>
          <a:xfrm>
            <a:off x="1071538" y="2000240"/>
            <a:ext cx="7358114" cy="3071834"/>
          </a:xfrm>
          <a:prstGeom prst="pie">
            <a:avLst/>
          </a:prstGeom>
          <a:solidFill>
            <a:srgbClr val="002060"/>
          </a:solidFill>
          <a:effectLst>
            <a:innerShdw blurRad="723900" dist="711200" dir="17460000">
              <a:schemeClr val="accent2">
                <a:lumMod val="40000"/>
                <a:lumOff val="60000"/>
                <a:alpha val="3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3" name="2 Marcador de contenido"/>
          <p:cNvSpPr>
            <a:spLocks noGrp="1"/>
          </p:cNvSpPr>
          <p:nvPr>
            <p:ph idx="1"/>
          </p:nvPr>
        </p:nvSpPr>
        <p:spPr>
          <a:xfrm>
            <a:off x="428596" y="571480"/>
            <a:ext cx="8229600" cy="2043114"/>
          </a:xfrm>
        </p:spPr>
        <p:txBody>
          <a:bodyPr>
            <a:normAutofit/>
          </a:bodyPr>
          <a:lstStyle/>
          <a:p>
            <a:r>
              <a:rPr lang="es-AR" sz="1800" b="1" dirty="0" smtClean="0"/>
              <a:t>9. VJ y Contravalores. </a:t>
            </a:r>
            <a:r>
              <a:rPr lang="es-AR" sz="1800" dirty="0" smtClean="0"/>
              <a:t>Los videojuegos como el resto de medios de comunicación, son causa y reflejo de la sociedad que hemos creado.</a:t>
            </a:r>
            <a:endParaRPr lang="es-AR" sz="18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11</a:t>
            </a:fld>
            <a:endParaRPr lang="es-VE"/>
          </a:p>
        </p:txBody>
      </p:sp>
      <p:pic>
        <p:nvPicPr>
          <p:cNvPr id="7" name="Picture 2" descr="http://t3.gstatic.com/images?q=tbn:ANd9GcQtwppFSM3D1IyDveqLIbFq3Mea2KQ_twz9Py6Av9OEq2Ni85zP"/>
          <p:cNvPicPr>
            <a:picLocks noChangeAspect="1" noChangeArrowheads="1"/>
          </p:cNvPicPr>
          <p:nvPr/>
        </p:nvPicPr>
        <p:blipFill>
          <a:blip r:embed="rId2" cstate="print"/>
          <a:srcRect/>
          <a:stretch>
            <a:fillRect/>
          </a:stretch>
        </p:blipFill>
        <p:spPr bwMode="auto">
          <a:xfrm>
            <a:off x="4786314" y="2928934"/>
            <a:ext cx="2390775" cy="1914525"/>
          </a:xfrm>
          <a:prstGeom prst="rect">
            <a:avLst/>
          </a:prstGeom>
          <a:noFill/>
        </p:spPr>
      </p:pic>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80">
                                          <p:stCondLst>
                                            <p:cond delay="0"/>
                                          </p:stCondLst>
                                        </p:cTn>
                                        <p:tgtEl>
                                          <p:spTgt spid="8"/>
                                        </p:tgtEl>
                                      </p:cBhvr>
                                    </p:animEffect>
                                    <p:anim calcmode="lin" valueType="num">
                                      <p:cBhvr>
                                        <p:cTn id="1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2" dur="26">
                                          <p:stCondLst>
                                            <p:cond delay="650"/>
                                          </p:stCondLst>
                                        </p:cTn>
                                        <p:tgtEl>
                                          <p:spTgt spid="8"/>
                                        </p:tgtEl>
                                      </p:cBhvr>
                                      <p:to x="100000" y="60000"/>
                                    </p:animScale>
                                    <p:animScale>
                                      <p:cBhvr>
                                        <p:cTn id="23" dur="166" decel="50000">
                                          <p:stCondLst>
                                            <p:cond delay="676"/>
                                          </p:stCondLst>
                                        </p:cTn>
                                        <p:tgtEl>
                                          <p:spTgt spid="8"/>
                                        </p:tgtEl>
                                      </p:cBhvr>
                                      <p:to x="100000" y="100000"/>
                                    </p:animScale>
                                    <p:animScale>
                                      <p:cBhvr>
                                        <p:cTn id="24" dur="26">
                                          <p:stCondLst>
                                            <p:cond delay="1312"/>
                                          </p:stCondLst>
                                        </p:cTn>
                                        <p:tgtEl>
                                          <p:spTgt spid="8"/>
                                        </p:tgtEl>
                                      </p:cBhvr>
                                      <p:to x="100000" y="80000"/>
                                    </p:animScale>
                                    <p:animScale>
                                      <p:cBhvr>
                                        <p:cTn id="25" dur="166" decel="50000">
                                          <p:stCondLst>
                                            <p:cond delay="1338"/>
                                          </p:stCondLst>
                                        </p:cTn>
                                        <p:tgtEl>
                                          <p:spTgt spid="8"/>
                                        </p:tgtEl>
                                      </p:cBhvr>
                                      <p:to x="100000" y="100000"/>
                                    </p:animScale>
                                    <p:animScale>
                                      <p:cBhvr>
                                        <p:cTn id="26" dur="26">
                                          <p:stCondLst>
                                            <p:cond delay="1642"/>
                                          </p:stCondLst>
                                        </p:cTn>
                                        <p:tgtEl>
                                          <p:spTgt spid="8"/>
                                        </p:tgtEl>
                                      </p:cBhvr>
                                      <p:to x="100000" y="90000"/>
                                    </p:animScale>
                                    <p:animScale>
                                      <p:cBhvr>
                                        <p:cTn id="27" dur="166" decel="50000">
                                          <p:stCondLst>
                                            <p:cond delay="1668"/>
                                          </p:stCondLst>
                                        </p:cTn>
                                        <p:tgtEl>
                                          <p:spTgt spid="8"/>
                                        </p:tgtEl>
                                      </p:cBhvr>
                                      <p:to x="100000" y="100000"/>
                                    </p:animScale>
                                    <p:animScale>
                                      <p:cBhvr>
                                        <p:cTn id="28" dur="26">
                                          <p:stCondLst>
                                            <p:cond delay="1808"/>
                                          </p:stCondLst>
                                        </p:cTn>
                                        <p:tgtEl>
                                          <p:spTgt spid="8"/>
                                        </p:tgtEl>
                                      </p:cBhvr>
                                      <p:to x="100000" y="95000"/>
                                    </p:animScale>
                                    <p:animScale>
                                      <p:cBhvr>
                                        <p:cTn id="29" dur="166" decel="50000">
                                          <p:stCondLst>
                                            <p:cond delay="1834"/>
                                          </p:stCondLst>
                                        </p:cTn>
                                        <p:tgtEl>
                                          <p:spTgt spid="8"/>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39" presetClass="entr" presetSubtype="0" accel="10000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5065108" y="1447775"/>
            <a:ext cx="3293106" cy="2197249"/>
          </a:xfrm>
          <a:prstGeom prst="rect">
            <a:avLst/>
          </a:prstGeom>
          <a:noFill/>
          <a:ln w="9525">
            <a:noFill/>
            <a:miter lim="800000"/>
            <a:headEnd/>
            <a:tailEnd/>
          </a:ln>
          <a:effectLst/>
        </p:spPr>
      </p:pic>
      <p:sp>
        <p:nvSpPr>
          <p:cNvPr id="2" name="1 Título"/>
          <p:cNvSpPr>
            <a:spLocks noGrp="1"/>
          </p:cNvSpPr>
          <p:nvPr>
            <p:ph type="title"/>
          </p:nvPr>
        </p:nvSpPr>
        <p:spPr/>
        <p:txBody>
          <a:bodyPr>
            <a:noAutofit/>
          </a:bodyPr>
          <a:lstStyle/>
          <a:p>
            <a:r>
              <a:rPr lang="es-AR" b="1" dirty="0" smtClean="0"/>
              <a:t>Aspectos positivos de los </a:t>
            </a:r>
            <a:r>
              <a:rPr lang="es-AR" b="1" dirty="0" err="1" smtClean="0"/>
              <a:t>VideoJuegos</a:t>
            </a:r>
            <a:endParaRPr lang="es-AR" dirty="0"/>
          </a:p>
        </p:txBody>
      </p:sp>
      <p:sp>
        <p:nvSpPr>
          <p:cNvPr id="3" name="2 Marcador de contenido"/>
          <p:cNvSpPr>
            <a:spLocks noGrp="1"/>
          </p:cNvSpPr>
          <p:nvPr>
            <p:ph idx="1"/>
          </p:nvPr>
        </p:nvSpPr>
        <p:spPr>
          <a:xfrm>
            <a:off x="457200" y="1500174"/>
            <a:ext cx="8229600" cy="4625989"/>
          </a:xfrm>
        </p:spPr>
        <p:txBody>
          <a:bodyPr>
            <a:normAutofit fontScale="92500" lnSpcReduction="20000"/>
          </a:bodyPr>
          <a:lstStyle/>
          <a:p>
            <a:r>
              <a:rPr lang="es-AR" sz="1900" b="1" dirty="0" smtClean="0"/>
              <a:t>1. Aspectos cognitivos</a:t>
            </a:r>
          </a:p>
          <a:p>
            <a:pPr lvl="1"/>
            <a:r>
              <a:rPr lang="es-AR" sz="1500" dirty="0" smtClean="0"/>
              <a:t>Memorización de hechos.</a:t>
            </a:r>
          </a:p>
          <a:p>
            <a:pPr lvl="1"/>
            <a:r>
              <a:rPr lang="es-AR" sz="1500" dirty="0" smtClean="0"/>
              <a:t>Observación hacia los detalles.</a:t>
            </a:r>
          </a:p>
          <a:p>
            <a:pPr lvl="1"/>
            <a:r>
              <a:rPr lang="es-AR" sz="1500" dirty="0" smtClean="0"/>
              <a:t>Aumento de la atención.</a:t>
            </a:r>
          </a:p>
          <a:p>
            <a:pPr lvl="1"/>
            <a:r>
              <a:rPr lang="es-AR" sz="1500" dirty="0" smtClean="0"/>
              <a:t>Percepción y reconocimiento espacial.</a:t>
            </a:r>
          </a:p>
          <a:p>
            <a:pPr lvl="1"/>
            <a:r>
              <a:rPr lang="es-AR" sz="1500" dirty="0" smtClean="0"/>
              <a:t>Descubrimiento inductivo.</a:t>
            </a:r>
          </a:p>
          <a:p>
            <a:pPr lvl="1"/>
            <a:r>
              <a:rPr lang="es-AR" sz="1500" dirty="0" smtClean="0"/>
              <a:t>Aumentan la capacidad del empleo de símbolos</a:t>
            </a:r>
          </a:p>
          <a:p>
            <a:pPr lvl="1"/>
            <a:r>
              <a:rPr lang="es-AR" sz="1500" dirty="0" smtClean="0"/>
              <a:t>Capacidades lógicas y de razonamiento.</a:t>
            </a:r>
          </a:p>
          <a:p>
            <a:pPr lvl="1"/>
            <a:r>
              <a:rPr lang="es-AR" sz="1500" dirty="0" smtClean="0"/>
              <a:t>Comprensión lectora y vocabulario.</a:t>
            </a:r>
          </a:p>
          <a:p>
            <a:pPr lvl="1"/>
            <a:r>
              <a:rPr lang="es-AR" sz="1500" dirty="0" smtClean="0"/>
              <a:t>Conocimientos geográficos, históricos, matemáticos…</a:t>
            </a:r>
          </a:p>
          <a:p>
            <a:pPr lvl="1"/>
            <a:r>
              <a:rPr lang="es-AR" sz="1500" dirty="0" smtClean="0"/>
              <a:t>Resolución de problemas y planificación de estrategias.</a:t>
            </a:r>
          </a:p>
          <a:p>
            <a:r>
              <a:rPr lang="es-AR" sz="1900" b="1" dirty="0" smtClean="0"/>
              <a:t>2. Destrezas y habilidades</a:t>
            </a:r>
          </a:p>
          <a:p>
            <a:pPr lvl="1"/>
            <a:r>
              <a:rPr lang="es-AR" sz="1500" dirty="0" smtClean="0"/>
              <a:t>Autocontrol, autorregulación y autoevaluación.</a:t>
            </a:r>
          </a:p>
          <a:p>
            <a:pPr lvl="1"/>
            <a:r>
              <a:rPr lang="es-AR" sz="1500" dirty="0" smtClean="0"/>
              <a:t>Implicación y motivación. Instinto de superación.</a:t>
            </a:r>
          </a:p>
          <a:p>
            <a:pPr lvl="1"/>
            <a:r>
              <a:rPr lang="es-AR" sz="1500" dirty="0" smtClean="0"/>
              <a:t>Inversión de esfuerzo que es reconocido de forma inmediata.</a:t>
            </a:r>
          </a:p>
          <a:p>
            <a:pPr lvl="1"/>
            <a:r>
              <a:rPr lang="es-AR" sz="1500" dirty="0" smtClean="0"/>
              <a:t>Habilidades motrices, de reflejos y respuestas rápidas.</a:t>
            </a:r>
          </a:p>
          <a:p>
            <a:pPr lvl="1"/>
            <a:r>
              <a:rPr lang="es-AR" sz="1500" dirty="0" smtClean="0"/>
              <a:t>Ejercitación de la fantasía.</a:t>
            </a:r>
          </a:p>
          <a:p>
            <a:pPr lvl="1"/>
            <a:r>
              <a:rPr lang="es-AR" sz="1500" dirty="0" smtClean="0"/>
              <a:t>Estimulación de la constancia.</a:t>
            </a:r>
          </a:p>
          <a:p>
            <a:pPr lvl="1"/>
            <a:r>
              <a:rPr lang="es-AR" sz="1500" dirty="0" smtClean="0"/>
              <a:t>Percepción visual, coordinación óculo-manual, y percepción espacial.</a:t>
            </a:r>
          </a:p>
          <a:p>
            <a:pPr lvl="1"/>
            <a:r>
              <a:rPr lang="es-AR" sz="1500" dirty="0" smtClean="0"/>
              <a:t>Curiosidad e inquietud por probar y por investigar.</a:t>
            </a:r>
            <a:endParaRPr lang="es-AR" sz="15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dirty="0" smtClean="0"/>
              <a:t>Gabriel </a:t>
            </a:r>
            <a:r>
              <a:rPr lang="es-VE" dirty="0" err="1" smtClean="0"/>
              <a:t>Cervini</a:t>
            </a:r>
            <a:endParaRPr lang="es-VE" dirty="0"/>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12</a:t>
            </a:fld>
            <a:endParaRPr lang="es-VE"/>
          </a:p>
        </p:txBody>
      </p:sp>
      <p:sp>
        <p:nvSpPr>
          <p:cNvPr id="10" name="9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par>
                                <p:cTn id="18" presetID="50" presetClass="entr" presetSubtype="0" decel="10000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par>
                                <p:cTn id="23" presetID="50" presetClass="entr" presetSubtype="0" decel="10000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3" end="3"/>
                                            </p:txEl>
                                          </p:spTgt>
                                        </p:tgtEl>
                                      </p:cBhvr>
                                    </p:animEffect>
                                  </p:childTnLst>
                                </p:cTn>
                              </p:par>
                              <p:par>
                                <p:cTn id="33" presetID="50" presetClass="entr" presetSubtype="0" decel="10000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par>
                                <p:cTn id="38" presetID="50" presetClass="entr" presetSubtype="0" decel="10000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par>
                                <p:cTn id="43" presetID="50" presetClass="entr" presetSubtype="0" decel="10000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6" end="6"/>
                                            </p:txEl>
                                          </p:spTgt>
                                        </p:tgtEl>
                                      </p:cBhvr>
                                    </p:animEffect>
                                  </p:childTnLst>
                                </p:cTn>
                              </p:par>
                              <p:par>
                                <p:cTn id="48" presetID="50" presetClass="entr" presetSubtype="0" decel="10000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1"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7" end="7"/>
                                            </p:txEl>
                                          </p:spTgt>
                                        </p:tgtEl>
                                      </p:cBhvr>
                                    </p:animEffect>
                                  </p:childTnLst>
                                </p:cTn>
                              </p:par>
                              <p:par>
                                <p:cTn id="53" presetID="50" presetClass="entr" presetSubtype="0" decel="10000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5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8" end="8"/>
                                            </p:txEl>
                                          </p:spTgt>
                                        </p:tgtEl>
                                      </p:cBhvr>
                                    </p:animEffect>
                                  </p:childTnLst>
                                </p:cTn>
                              </p:par>
                              <p:par>
                                <p:cTn id="58" presetID="50" presetClass="entr" presetSubtype="0" decel="10000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1000" fill="hold"/>
                                        <p:tgtEl>
                                          <p:spTgt spid="3">
                                            <p:txEl>
                                              <p:pRg st="9" end="9"/>
                                            </p:txEl>
                                          </p:spTgt>
                                        </p:tgtEl>
                                        <p:attrNameLst>
                                          <p:attrName>ppt_w</p:attrName>
                                        </p:attrNameLst>
                                      </p:cBhvr>
                                      <p:tavLst>
                                        <p:tav tm="0">
                                          <p:val>
                                            <p:strVal val="#ppt_w+.3"/>
                                          </p:val>
                                        </p:tav>
                                        <p:tav tm="100000">
                                          <p:val>
                                            <p:strVal val="#ppt_w"/>
                                          </p:val>
                                        </p:tav>
                                      </p:tavLst>
                                    </p:anim>
                                    <p:anim calcmode="lin" valueType="num">
                                      <p:cBhvr>
                                        <p:cTn id="61"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62" dur="1000"/>
                                        <p:tgtEl>
                                          <p:spTgt spid="3">
                                            <p:txEl>
                                              <p:pRg st="9" end="9"/>
                                            </p:txEl>
                                          </p:spTgt>
                                        </p:tgtEl>
                                      </p:cBhvr>
                                    </p:animEffect>
                                  </p:childTnLst>
                                </p:cTn>
                              </p:par>
                              <p:par>
                                <p:cTn id="63" presetID="50" presetClass="entr" presetSubtype="0" decel="100000" fill="hold" grpId="0"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p:cTn id="65" dur="1000" fill="hold"/>
                                        <p:tgtEl>
                                          <p:spTgt spid="3">
                                            <p:txEl>
                                              <p:pRg st="10" end="10"/>
                                            </p:txEl>
                                          </p:spTgt>
                                        </p:tgtEl>
                                        <p:attrNameLst>
                                          <p:attrName>ppt_w</p:attrName>
                                        </p:attrNameLst>
                                      </p:cBhvr>
                                      <p:tavLst>
                                        <p:tav tm="0">
                                          <p:val>
                                            <p:strVal val="#ppt_w+.3"/>
                                          </p:val>
                                        </p:tav>
                                        <p:tav tm="100000">
                                          <p:val>
                                            <p:strVal val="#ppt_w"/>
                                          </p:val>
                                        </p:tav>
                                      </p:tavLst>
                                    </p:anim>
                                    <p:anim calcmode="lin" valueType="num">
                                      <p:cBhvr>
                                        <p:cTn id="66"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7" dur="1000"/>
                                        <p:tgtEl>
                                          <p:spTgt spid="3">
                                            <p:txEl>
                                              <p:pRg st="10" end="1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0" presetClass="entr" presetSubtype="0" decel="100000" fill="hold" grpId="0" nodeType="click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 calcmode="lin" valueType="num">
                                      <p:cBhvr>
                                        <p:cTn id="72" dur="1000" fill="hold"/>
                                        <p:tgtEl>
                                          <p:spTgt spid="3">
                                            <p:txEl>
                                              <p:pRg st="11" end="11"/>
                                            </p:txEl>
                                          </p:spTgt>
                                        </p:tgtEl>
                                        <p:attrNameLst>
                                          <p:attrName>ppt_w</p:attrName>
                                        </p:attrNameLst>
                                      </p:cBhvr>
                                      <p:tavLst>
                                        <p:tav tm="0">
                                          <p:val>
                                            <p:strVal val="#ppt_w+.3"/>
                                          </p:val>
                                        </p:tav>
                                        <p:tav tm="100000">
                                          <p:val>
                                            <p:strVal val="#ppt_w"/>
                                          </p:val>
                                        </p:tav>
                                      </p:tavLst>
                                    </p:anim>
                                    <p:anim calcmode="lin" valueType="num">
                                      <p:cBhvr>
                                        <p:cTn id="73"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4" dur="1000"/>
                                        <p:tgtEl>
                                          <p:spTgt spid="3">
                                            <p:txEl>
                                              <p:pRg st="11" end="11"/>
                                            </p:txEl>
                                          </p:spTgt>
                                        </p:tgtEl>
                                      </p:cBhvr>
                                    </p:animEffect>
                                  </p:childTnLst>
                                </p:cTn>
                              </p:par>
                              <p:par>
                                <p:cTn id="75" presetID="50" presetClass="entr" presetSubtype="0" decel="100000" fill="hold" grpId="0"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1000" fill="hold"/>
                                        <p:tgtEl>
                                          <p:spTgt spid="3">
                                            <p:txEl>
                                              <p:pRg st="12" end="1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12" end="12"/>
                                            </p:txEl>
                                          </p:spTgt>
                                        </p:tgtEl>
                                      </p:cBhvr>
                                    </p:animEffect>
                                  </p:childTnLst>
                                </p:cTn>
                              </p:par>
                              <p:par>
                                <p:cTn id="80" presetID="50" presetClass="entr" presetSubtype="0" decel="100000" fill="hold" grpId="0" nodeType="with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 calcmode="lin" valueType="num">
                                      <p:cBhvr>
                                        <p:cTn id="82" dur="1000" fill="hold"/>
                                        <p:tgtEl>
                                          <p:spTgt spid="3">
                                            <p:txEl>
                                              <p:pRg st="13" end="13"/>
                                            </p:txEl>
                                          </p:spTgt>
                                        </p:tgtEl>
                                        <p:attrNameLst>
                                          <p:attrName>ppt_w</p:attrName>
                                        </p:attrNameLst>
                                      </p:cBhvr>
                                      <p:tavLst>
                                        <p:tav tm="0">
                                          <p:val>
                                            <p:strVal val="#ppt_w+.3"/>
                                          </p:val>
                                        </p:tav>
                                        <p:tav tm="100000">
                                          <p:val>
                                            <p:strVal val="#ppt_w"/>
                                          </p:val>
                                        </p:tav>
                                      </p:tavLst>
                                    </p:anim>
                                    <p:anim calcmode="lin" valueType="num">
                                      <p:cBhvr>
                                        <p:cTn id="83"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84" dur="1000"/>
                                        <p:tgtEl>
                                          <p:spTgt spid="3">
                                            <p:txEl>
                                              <p:pRg st="13" end="13"/>
                                            </p:txEl>
                                          </p:spTgt>
                                        </p:tgtEl>
                                      </p:cBhvr>
                                    </p:animEffect>
                                  </p:childTnLst>
                                </p:cTn>
                              </p:par>
                              <p:par>
                                <p:cTn id="85" presetID="50" presetClass="entr" presetSubtype="0" decel="100000" fill="hold" grpId="0" nodeType="with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 calcmode="lin" valueType="num">
                                      <p:cBhvr>
                                        <p:cTn id="87" dur="1000" fill="hold"/>
                                        <p:tgtEl>
                                          <p:spTgt spid="3">
                                            <p:txEl>
                                              <p:pRg st="14" end="14"/>
                                            </p:txEl>
                                          </p:spTgt>
                                        </p:tgtEl>
                                        <p:attrNameLst>
                                          <p:attrName>ppt_w</p:attrName>
                                        </p:attrNameLst>
                                      </p:cBhvr>
                                      <p:tavLst>
                                        <p:tav tm="0">
                                          <p:val>
                                            <p:strVal val="#ppt_w+.3"/>
                                          </p:val>
                                        </p:tav>
                                        <p:tav tm="100000">
                                          <p:val>
                                            <p:strVal val="#ppt_w"/>
                                          </p:val>
                                        </p:tav>
                                      </p:tavLst>
                                    </p:anim>
                                    <p:anim calcmode="lin" valueType="num">
                                      <p:cBhvr>
                                        <p:cTn id="88"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89" dur="1000"/>
                                        <p:tgtEl>
                                          <p:spTgt spid="3">
                                            <p:txEl>
                                              <p:pRg st="14" end="14"/>
                                            </p:txEl>
                                          </p:spTgt>
                                        </p:tgtEl>
                                      </p:cBhvr>
                                    </p:animEffect>
                                  </p:childTnLst>
                                </p:cTn>
                              </p:par>
                              <p:par>
                                <p:cTn id="90" presetID="50" presetClass="entr" presetSubtype="0" decel="100000" fill="hold" grpId="0" nodeType="withEffect">
                                  <p:stCondLst>
                                    <p:cond delay="0"/>
                                  </p:stCondLst>
                                  <p:childTnLst>
                                    <p:set>
                                      <p:cBhvr>
                                        <p:cTn id="91" dur="1" fill="hold">
                                          <p:stCondLst>
                                            <p:cond delay="0"/>
                                          </p:stCondLst>
                                        </p:cTn>
                                        <p:tgtEl>
                                          <p:spTgt spid="3">
                                            <p:txEl>
                                              <p:pRg st="15" end="15"/>
                                            </p:txEl>
                                          </p:spTgt>
                                        </p:tgtEl>
                                        <p:attrNameLst>
                                          <p:attrName>style.visibility</p:attrName>
                                        </p:attrNameLst>
                                      </p:cBhvr>
                                      <p:to>
                                        <p:strVal val="visible"/>
                                      </p:to>
                                    </p:set>
                                    <p:anim calcmode="lin" valueType="num">
                                      <p:cBhvr>
                                        <p:cTn id="92" dur="1000" fill="hold"/>
                                        <p:tgtEl>
                                          <p:spTgt spid="3">
                                            <p:txEl>
                                              <p:pRg st="15" end="15"/>
                                            </p:txEl>
                                          </p:spTgt>
                                        </p:tgtEl>
                                        <p:attrNameLst>
                                          <p:attrName>ppt_w</p:attrName>
                                        </p:attrNameLst>
                                      </p:cBhvr>
                                      <p:tavLst>
                                        <p:tav tm="0">
                                          <p:val>
                                            <p:strVal val="#ppt_w+.3"/>
                                          </p:val>
                                        </p:tav>
                                        <p:tav tm="100000">
                                          <p:val>
                                            <p:strVal val="#ppt_w"/>
                                          </p:val>
                                        </p:tav>
                                      </p:tavLst>
                                    </p:anim>
                                    <p:anim calcmode="lin" valueType="num">
                                      <p:cBhvr>
                                        <p:cTn id="93"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94" dur="1000"/>
                                        <p:tgtEl>
                                          <p:spTgt spid="3">
                                            <p:txEl>
                                              <p:pRg st="15" end="15"/>
                                            </p:txEl>
                                          </p:spTgt>
                                        </p:tgtEl>
                                      </p:cBhvr>
                                    </p:animEffect>
                                  </p:childTnLst>
                                </p:cTn>
                              </p:par>
                              <p:par>
                                <p:cTn id="95" presetID="50" presetClass="entr" presetSubtype="0" decel="100000" fill="hold" grpId="0" nodeType="with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p:cTn id="97" dur="1000" fill="hold"/>
                                        <p:tgtEl>
                                          <p:spTgt spid="3">
                                            <p:txEl>
                                              <p:pRg st="16" end="16"/>
                                            </p:txEl>
                                          </p:spTgt>
                                        </p:tgtEl>
                                        <p:attrNameLst>
                                          <p:attrName>ppt_w</p:attrName>
                                        </p:attrNameLst>
                                      </p:cBhvr>
                                      <p:tavLst>
                                        <p:tav tm="0">
                                          <p:val>
                                            <p:strVal val="#ppt_w+.3"/>
                                          </p:val>
                                        </p:tav>
                                        <p:tav tm="100000">
                                          <p:val>
                                            <p:strVal val="#ppt_w"/>
                                          </p:val>
                                        </p:tav>
                                      </p:tavLst>
                                    </p:anim>
                                    <p:anim calcmode="lin" valueType="num">
                                      <p:cBhvr>
                                        <p:cTn id="98" dur="1000" fill="hold"/>
                                        <p:tgtEl>
                                          <p:spTgt spid="3">
                                            <p:txEl>
                                              <p:pRg st="16" end="16"/>
                                            </p:txEl>
                                          </p:spTgt>
                                        </p:tgtEl>
                                        <p:attrNameLst>
                                          <p:attrName>ppt_h</p:attrName>
                                        </p:attrNameLst>
                                      </p:cBhvr>
                                      <p:tavLst>
                                        <p:tav tm="0">
                                          <p:val>
                                            <p:strVal val="#ppt_h"/>
                                          </p:val>
                                        </p:tav>
                                        <p:tav tm="100000">
                                          <p:val>
                                            <p:strVal val="#ppt_h"/>
                                          </p:val>
                                        </p:tav>
                                      </p:tavLst>
                                    </p:anim>
                                    <p:animEffect transition="in" filter="fade">
                                      <p:cBhvr>
                                        <p:cTn id="99" dur="1000"/>
                                        <p:tgtEl>
                                          <p:spTgt spid="3">
                                            <p:txEl>
                                              <p:pRg st="16" end="16"/>
                                            </p:txEl>
                                          </p:spTgt>
                                        </p:tgtEl>
                                      </p:cBhvr>
                                    </p:animEffect>
                                  </p:childTnLst>
                                </p:cTn>
                              </p:par>
                              <p:par>
                                <p:cTn id="100" presetID="50" presetClass="entr" presetSubtype="0" decel="100000" fill="hold" grpId="0" nodeType="withEffect">
                                  <p:stCondLst>
                                    <p:cond delay="0"/>
                                  </p:stCondLst>
                                  <p:childTnLst>
                                    <p:set>
                                      <p:cBhvr>
                                        <p:cTn id="101" dur="1" fill="hold">
                                          <p:stCondLst>
                                            <p:cond delay="0"/>
                                          </p:stCondLst>
                                        </p:cTn>
                                        <p:tgtEl>
                                          <p:spTgt spid="3">
                                            <p:txEl>
                                              <p:pRg st="17" end="17"/>
                                            </p:txEl>
                                          </p:spTgt>
                                        </p:tgtEl>
                                        <p:attrNameLst>
                                          <p:attrName>style.visibility</p:attrName>
                                        </p:attrNameLst>
                                      </p:cBhvr>
                                      <p:to>
                                        <p:strVal val="visible"/>
                                      </p:to>
                                    </p:set>
                                    <p:anim calcmode="lin" valueType="num">
                                      <p:cBhvr>
                                        <p:cTn id="102" dur="1000" fill="hold"/>
                                        <p:tgtEl>
                                          <p:spTgt spid="3">
                                            <p:txEl>
                                              <p:pRg st="17" end="17"/>
                                            </p:txEl>
                                          </p:spTgt>
                                        </p:tgtEl>
                                        <p:attrNameLst>
                                          <p:attrName>ppt_w</p:attrName>
                                        </p:attrNameLst>
                                      </p:cBhvr>
                                      <p:tavLst>
                                        <p:tav tm="0">
                                          <p:val>
                                            <p:strVal val="#ppt_w+.3"/>
                                          </p:val>
                                        </p:tav>
                                        <p:tav tm="100000">
                                          <p:val>
                                            <p:strVal val="#ppt_w"/>
                                          </p:val>
                                        </p:tav>
                                      </p:tavLst>
                                    </p:anim>
                                    <p:anim calcmode="lin" valueType="num">
                                      <p:cBhvr>
                                        <p:cTn id="103" dur="1000" fill="hold"/>
                                        <p:tgtEl>
                                          <p:spTgt spid="3">
                                            <p:txEl>
                                              <p:pRg st="17" end="17"/>
                                            </p:txEl>
                                          </p:spTgt>
                                        </p:tgtEl>
                                        <p:attrNameLst>
                                          <p:attrName>ppt_h</p:attrName>
                                        </p:attrNameLst>
                                      </p:cBhvr>
                                      <p:tavLst>
                                        <p:tav tm="0">
                                          <p:val>
                                            <p:strVal val="#ppt_h"/>
                                          </p:val>
                                        </p:tav>
                                        <p:tav tm="100000">
                                          <p:val>
                                            <p:strVal val="#ppt_h"/>
                                          </p:val>
                                        </p:tav>
                                      </p:tavLst>
                                    </p:anim>
                                    <p:animEffect transition="in" filter="fade">
                                      <p:cBhvr>
                                        <p:cTn id="104" dur="1000"/>
                                        <p:tgtEl>
                                          <p:spTgt spid="3">
                                            <p:txEl>
                                              <p:pRg st="17" end="17"/>
                                            </p:txEl>
                                          </p:spTgt>
                                        </p:tgtEl>
                                      </p:cBhvr>
                                    </p:animEffect>
                                  </p:childTnLst>
                                </p:cTn>
                              </p:par>
                              <p:par>
                                <p:cTn id="105" presetID="50" presetClass="entr" presetSubtype="0" decel="100000" fill="hold" grpId="0" nodeType="withEffect">
                                  <p:stCondLst>
                                    <p:cond delay="0"/>
                                  </p:stCondLst>
                                  <p:childTnLst>
                                    <p:set>
                                      <p:cBhvr>
                                        <p:cTn id="106" dur="1" fill="hold">
                                          <p:stCondLst>
                                            <p:cond delay="0"/>
                                          </p:stCondLst>
                                        </p:cTn>
                                        <p:tgtEl>
                                          <p:spTgt spid="3">
                                            <p:txEl>
                                              <p:pRg st="18" end="18"/>
                                            </p:txEl>
                                          </p:spTgt>
                                        </p:tgtEl>
                                        <p:attrNameLst>
                                          <p:attrName>style.visibility</p:attrName>
                                        </p:attrNameLst>
                                      </p:cBhvr>
                                      <p:to>
                                        <p:strVal val="visible"/>
                                      </p:to>
                                    </p:set>
                                    <p:anim calcmode="lin" valueType="num">
                                      <p:cBhvr>
                                        <p:cTn id="107" dur="1000" fill="hold"/>
                                        <p:tgtEl>
                                          <p:spTgt spid="3">
                                            <p:txEl>
                                              <p:pRg st="18" end="18"/>
                                            </p:txEl>
                                          </p:spTgt>
                                        </p:tgtEl>
                                        <p:attrNameLst>
                                          <p:attrName>ppt_w</p:attrName>
                                        </p:attrNameLst>
                                      </p:cBhvr>
                                      <p:tavLst>
                                        <p:tav tm="0">
                                          <p:val>
                                            <p:strVal val="#ppt_w+.3"/>
                                          </p:val>
                                        </p:tav>
                                        <p:tav tm="100000">
                                          <p:val>
                                            <p:strVal val="#ppt_w"/>
                                          </p:val>
                                        </p:tav>
                                      </p:tavLst>
                                    </p:anim>
                                    <p:anim calcmode="lin" valueType="num">
                                      <p:cBhvr>
                                        <p:cTn id="108" dur="1000" fill="hold"/>
                                        <p:tgtEl>
                                          <p:spTgt spid="3">
                                            <p:txEl>
                                              <p:pRg st="18" end="18"/>
                                            </p:txEl>
                                          </p:spTgt>
                                        </p:tgtEl>
                                        <p:attrNameLst>
                                          <p:attrName>ppt_h</p:attrName>
                                        </p:attrNameLst>
                                      </p:cBhvr>
                                      <p:tavLst>
                                        <p:tav tm="0">
                                          <p:val>
                                            <p:strVal val="#ppt_h"/>
                                          </p:val>
                                        </p:tav>
                                        <p:tav tm="100000">
                                          <p:val>
                                            <p:strVal val="#ppt_h"/>
                                          </p:val>
                                        </p:tav>
                                      </p:tavLst>
                                    </p:anim>
                                    <p:animEffect transition="in" filter="fade">
                                      <p:cBhvr>
                                        <p:cTn id="109" dur="1000"/>
                                        <p:tgtEl>
                                          <p:spTgt spid="3">
                                            <p:txEl>
                                              <p:pRg st="18" end="18"/>
                                            </p:txEl>
                                          </p:spTgt>
                                        </p:tgtEl>
                                      </p:cBhvr>
                                    </p:animEffect>
                                  </p:childTnLst>
                                </p:cTn>
                              </p:par>
                              <p:par>
                                <p:cTn id="110" presetID="50" presetClass="entr" presetSubtype="0" decel="100000" fill="hold" grpId="0" nodeType="withEffect">
                                  <p:stCondLst>
                                    <p:cond delay="0"/>
                                  </p:stCondLst>
                                  <p:childTnLst>
                                    <p:set>
                                      <p:cBhvr>
                                        <p:cTn id="111" dur="1" fill="hold">
                                          <p:stCondLst>
                                            <p:cond delay="0"/>
                                          </p:stCondLst>
                                        </p:cTn>
                                        <p:tgtEl>
                                          <p:spTgt spid="3">
                                            <p:txEl>
                                              <p:pRg st="19" end="19"/>
                                            </p:txEl>
                                          </p:spTgt>
                                        </p:tgtEl>
                                        <p:attrNameLst>
                                          <p:attrName>style.visibility</p:attrName>
                                        </p:attrNameLst>
                                      </p:cBhvr>
                                      <p:to>
                                        <p:strVal val="visible"/>
                                      </p:to>
                                    </p:set>
                                    <p:anim calcmode="lin" valueType="num">
                                      <p:cBhvr>
                                        <p:cTn id="112" dur="1000" fill="hold"/>
                                        <p:tgtEl>
                                          <p:spTgt spid="3">
                                            <p:txEl>
                                              <p:pRg st="19" end="19"/>
                                            </p:txEl>
                                          </p:spTgt>
                                        </p:tgtEl>
                                        <p:attrNameLst>
                                          <p:attrName>ppt_w</p:attrName>
                                        </p:attrNameLst>
                                      </p:cBhvr>
                                      <p:tavLst>
                                        <p:tav tm="0">
                                          <p:val>
                                            <p:strVal val="#ppt_w+.3"/>
                                          </p:val>
                                        </p:tav>
                                        <p:tav tm="100000">
                                          <p:val>
                                            <p:strVal val="#ppt_w"/>
                                          </p:val>
                                        </p:tav>
                                      </p:tavLst>
                                    </p:anim>
                                    <p:anim calcmode="lin" valueType="num">
                                      <p:cBhvr>
                                        <p:cTn id="113" dur="1000" fill="hold"/>
                                        <p:tgtEl>
                                          <p:spTgt spid="3">
                                            <p:txEl>
                                              <p:pRg st="19" end="19"/>
                                            </p:txEl>
                                          </p:spTgt>
                                        </p:tgtEl>
                                        <p:attrNameLst>
                                          <p:attrName>ppt_h</p:attrName>
                                        </p:attrNameLst>
                                      </p:cBhvr>
                                      <p:tavLst>
                                        <p:tav tm="0">
                                          <p:val>
                                            <p:strVal val="#ppt_h"/>
                                          </p:val>
                                        </p:tav>
                                        <p:tav tm="100000">
                                          <p:val>
                                            <p:strVal val="#ppt_h"/>
                                          </p:val>
                                        </p:tav>
                                      </p:tavLst>
                                    </p:anim>
                                    <p:animEffect transition="in" filter="fade">
                                      <p:cBhvr>
                                        <p:cTn id="114" dur="1000"/>
                                        <p:tgtEl>
                                          <p:spTgt spid="3">
                                            <p:txEl>
                                              <p:pRg st="19" end="19"/>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39" presetClass="entr" presetSubtype="0" accel="100000" fill="hold" nodeType="clickEffect">
                                  <p:stCondLst>
                                    <p:cond delay="0"/>
                                  </p:stCondLst>
                                  <p:childTnLst>
                                    <p:set>
                                      <p:cBhvr>
                                        <p:cTn id="118" dur="1" fill="hold">
                                          <p:stCondLst>
                                            <p:cond delay="0"/>
                                          </p:stCondLst>
                                        </p:cTn>
                                        <p:tgtEl>
                                          <p:spTgt spid="1027"/>
                                        </p:tgtEl>
                                        <p:attrNameLst>
                                          <p:attrName>style.visibility</p:attrName>
                                        </p:attrNameLst>
                                      </p:cBhvr>
                                      <p:to>
                                        <p:strVal val="visible"/>
                                      </p:to>
                                    </p:set>
                                    <p:anim calcmode="lin" valueType="num">
                                      <p:cBhvr>
                                        <p:cTn id="119" dur="500" fill="hold"/>
                                        <p:tgtEl>
                                          <p:spTgt spid="1027"/>
                                        </p:tgtEl>
                                        <p:attrNameLst>
                                          <p:attrName>ppt_h</p:attrName>
                                        </p:attrNameLst>
                                      </p:cBhvr>
                                      <p:tavLst>
                                        <p:tav tm="0">
                                          <p:val>
                                            <p:strVal val="#ppt_h/20"/>
                                          </p:val>
                                        </p:tav>
                                        <p:tav tm="50000">
                                          <p:val>
                                            <p:strVal val="#ppt_h/20"/>
                                          </p:val>
                                        </p:tav>
                                        <p:tav tm="100000">
                                          <p:val>
                                            <p:strVal val="#ppt_h"/>
                                          </p:val>
                                        </p:tav>
                                      </p:tavLst>
                                    </p:anim>
                                    <p:anim calcmode="lin" valueType="num">
                                      <p:cBhvr>
                                        <p:cTn id="120" dur="500" fill="hold"/>
                                        <p:tgtEl>
                                          <p:spTgt spid="1027"/>
                                        </p:tgtEl>
                                        <p:attrNameLst>
                                          <p:attrName>ppt_w</p:attrName>
                                        </p:attrNameLst>
                                      </p:cBhvr>
                                      <p:tavLst>
                                        <p:tav tm="0">
                                          <p:val>
                                            <p:strVal val="#ppt_w+.3"/>
                                          </p:val>
                                        </p:tav>
                                        <p:tav tm="50000">
                                          <p:val>
                                            <p:strVal val="#ppt_w+.3"/>
                                          </p:val>
                                        </p:tav>
                                        <p:tav tm="100000">
                                          <p:val>
                                            <p:strVal val="#ppt_w"/>
                                          </p:val>
                                        </p:tav>
                                      </p:tavLst>
                                    </p:anim>
                                    <p:anim calcmode="lin" valueType="num">
                                      <p:cBhvr>
                                        <p:cTn id="121" dur="500" fill="hold"/>
                                        <p:tgtEl>
                                          <p:spTgt spid="1027"/>
                                        </p:tgtEl>
                                        <p:attrNameLst>
                                          <p:attrName>ppt_x</p:attrName>
                                        </p:attrNameLst>
                                      </p:cBhvr>
                                      <p:tavLst>
                                        <p:tav tm="0">
                                          <p:val>
                                            <p:strVal val="#ppt_x-.3"/>
                                          </p:val>
                                        </p:tav>
                                        <p:tav tm="50000">
                                          <p:val>
                                            <p:strVal val="#ppt_x"/>
                                          </p:val>
                                        </p:tav>
                                        <p:tav tm="100000">
                                          <p:val>
                                            <p:strVal val="#ppt_x"/>
                                          </p:val>
                                        </p:tav>
                                      </p:tavLst>
                                    </p:anim>
                                    <p:anim calcmode="lin" valueType="num">
                                      <p:cBhvr>
                                        <p:cTn id="122"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29600" cy="5483245"/>
          </a:xfrm>
        </p:spPr>
        <p:txBody>
          <a:bodyPr>
            <a:normAutofit/>
          </a:bodyPr>
          <a:lstStyle/>
          <a:p>
            <a:r>
              <a:rPr lang="es-AR" sz="1800" b="1" dirty="0" smtClean="0"/>
              <a:t>3. Aspectos socializadores</a:t>
            </a:r>
          </a:p>
          <a:p>
            <a:pPr lvl="1"/>
            <a:r>
              <a:rPr lang="es-AR" sz="1400" dirty="0" smtClean="0"/>
              <a:t>Aumenta la autoestima: proporcionan un sentido de dominio, control y cumplimiento. Debido en gran parte a que existen recompensas personalizadas</a:t>
            </a:r>
          </a:p>
          <a:p>
            <a:pPr lvl="1"/>
            <a:r>
              <a:rPr lang="es-AR" sz="1400" dirty="0" smtClean="0"/>
              <a:t>Interacción con amigos de manera no jerárquica (presencial o a distancia)</a:t>
            </a:r>
          </a:p>
          <a:p>
            <a:pPr lvl="1"/>
            <a:r>
              <a:rPr lang="es-AR" sz="1400" dirty="0" smtClean="0"/>
              <a:t>Aumentan la tolerancia ante el fracaso.</a:t>
            </a:r>
          </a:p>
          <a:p>
            <a:pPr lvl="1"/>
            <a:r>
              <a:rPr lang="es-AR" sz="1400" dirty="0" smtClean="0"/>
              <a:t>El aprendizaje encubierto característico de los VJ vence las resistencias que se pueden objetar al aprendizaje formal</a:t>
            </a:r>
          </a:p>
          <a:p>
            <a:r>
              <a:rPr lang="es-AR" sz="1800" b="1" dirty="0" smtClean="0"/>
              <a:t>4. Alfabetización digital</a:t>
            </a:r>
          </a:p>
          <a:p>
            <a:pPr lvl="1"/>
            <a:r>
              <a:rPr lang="es-AR" sz="1400" dirty="0" smtClean="0"/>
              <a:t>Suele ser la herramienta para introducir al niño en el mundo de la informática: Manejo de ventanas, comprensión de iconos, velocidad en el manejo del ratón… A veces esto lleva a que el adulto piense que el niño sabe más de las TIC que él y se inhiba de su supervisión.</a:t>
            </a:r>
          </a:p>
          <a:p>
            <a:pPr lvl="1"/>
            <a:r>
              <a:rPr lang="es-AR" sz="1400" dirty="0" smtClean="0"/>
              <a:t>Debemos separar lo que son los efectos de aprender con la tecnología (se ven cuando se usa el ordenador para determinada acción), de los efectos de la tecnología, que son consecuencias o “posos” cognitivos que el uso de la tecnología tiene a largo plazo. Los VJ van dejando estos posos cognitivos en un proceso temprano y muy potente de alfabetización digital.</a:t>
            </a:r>
            <a:endParaRPr lang="es-AR" sz="14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dirty="0"/>
          </a:p>
        </p:txBody>
      </p:sp>
      <p:sp>
        <p:nvSpPr>
          <p:cNvPr id="5" name="4 Marcador de pie de página"/>
          <p:cNvSpPr>
            <a:spLocks noGrp="1"/>
          </p:cNvSpPr>
          <p:nvPr>
            <p:ph type="ftr" sz="quarter" idx="11"/>
          </p:nvPr>
        </p:nvSpPr>
        <p:spPr/>
        <p:txBody>
          <a:bodyPr/>
          <a:lstStyle/>
          <a:p>
            <a:r>
              <a:rPr lang="es-VE" dirty="0" smtClean="0"/>
              <a:t>Gabriel </a:t>
            </a:r>
            <a:r>
              <a:rPr lang="es-VE" dirty="0" err="1" smtClean="0"/>
              <a:t>Cervini</a:t>
            </a:r>
            <a:endParaRPr lang="es-VE" dirty="0"/>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13</a:t>
            </a:fld>
            <a:endParaRPr lang="es-VE"/>
          </a:p>
        </p:txBody>
      </p:sp>
      <p:pic>
        <p:nvPicPr>
          <p:cNvPr id="9218" name="Picture 2" descr="http://t2.gstatic.com/images?q=tbn:ANd9GcQ2DPkjs4q7QCdGnX6b91_A8FX87OBqOrFKvR8u6CoYWBXllWz6"/>
          <p:cNvPicPr>
            <a:picLocks noChangeAspect="1" noChangeArrowheads="1"/>
          </p:cNvPicPr>
          <p:nvPr/>
        </p:nvPicPr>
        <p:blipFill>
          <a:blip r:embed="rId2" cstate="print"/>
          <a:srcRect/>
          <a:stretch>
            <a:fillRect/>
          </a:stretch>
        </p:blipFill>
        <p:spPr bwMode="auto">
          <a:xfrm>
            <a:off x="5715008" y="4143380"/>
            <a:ext cx="2143125" cy="2143125"/>
          </a:xfrm>
          <a:prstGeom prst="rect">
            <a:avLst/>
          </a:prstGeom>
          <a:noFill/>
        </p:spPr>
      </p:pic>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0" presetClass="entr" presetSubtype="0" decel="10000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par>
                                <p:cTn id="20" presetID="50" presetClass="entr" presetSubtype="0" decel="10000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2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5" end="5"/>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6" end="6"/>
                                            </p:txEl>
                                          </p:spTgt>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45"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2" presetClass="entr" presetSubtype="0" fill="hold" nodeType="clickEffect">
                                  <p:stCondLst>
                                    <p:cond delay="0"/>
                                  </p:stCondLst>
                                  <p:childTnLst>
                                    <p:set>
                                      <p:cBhvr>
                                        <p:cTn id="50" dur="1" fill="hold">
                                          <p:stCondLst>
                                            <p:cond delay="0"/>
                                          </p:stCondLst>
                                        </p:cTn>
                                        <p:tgtEl>
                                          <p:spTgt spid="9218"/>
                                        </p:tgtEl>
                                        <p:attrNameLst>
                                          <p:attrName>style.visibility</p:attrName>
                                        </p:attrNameLst>
                                      </p:cBhvr>
                                      <p:to>
                                        <p:strVal val="visible"/>
                                      </p:to>
                                    </p:set>
                                    <p:animScale>
                                      <p:cBhvr>
                                        <p:cTn id="51" dur="1000" decel="50000" fill="hold">
                                          <p:stCondLst>
                                            <p:cond delay="0"/>
                                          </p:stCondLst>
                                        </p:cTn>
                                        <p:tgtEl>
                                          <p:spTgt spid="92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9218"/>
                                        </p:tgtEl>
                                        <p:attrNameLst>
                                          <p:attrName>ppt_x</p:attrName>
                                          <p:attrName>ppt_y</p:attrName>
                                        </p:attrNameLst>
                                      </p:cBhvr>
                                    </p:animMotion>
                                    <p:animEffect transition="in" filter="fade">
                                      <p:cBhvr>
                                        <p:cTn id="53"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211960" y="5302918"/>
            <a:ext cx="1686344" cy="1126478"/>
          </a:xfrm>
          <a:prstGeom prst="rect">
            <a:avLst/>
          </a:prstGeom>
          <a:noFill/>
          <a:ln w="9525">
            <a:noFill/>
            <a:miter lim="800000"/>
            <a:headEnd/>
            <a:tailEnd/>
          </a:ln>
          <a:effectLst/>
        </p:spPr>
      </p:pic>
      <p:sp>
        <p:nvSpPr>
          <p:cNvPr id="2" name="1 Título"/>
          <p:cNvSpPr>
            <a:spLocks noGrp="1"/>
          </p:cNvSpPr>
          <p:nvPr>
            <p:ph type="title"/>
          </p:nvPr>
        </p:nvSpPr>
        <p:spPr/>
        <p:txBody>
          <a:bodyPr/>
          <a:lstStyle/>
          <a:p>
            <a:r>
              <a:rPr lang="es-AR" b="1" dirty="0" smtClean="0"/>
              <a:t>Características Educativas</a:t>
            </a:r>
            <a:endParaRPr lang="es-AR" dirty="0"/>
          </a:p>
        </p:txBody>
      </p:sp>
      <p:sp>
        <p:nvSpPr>
          <p:cNvPr id="3" name="2 Marcador de contenido"/>
          <p:cNvSpPr>
            <a:spLocks noGrp="1"/>
          </p:cNvSpPr>
          <p:nvPr>
            <p:ph idx="1"/>
          </p:nvPr>
        </p:nvSpPr>
        <p:spPr>
          <a:xfrm>
            <a:off x="500034" y="1500174"/>
            <a:ext cx="7858180" cy="4525963"/>
          </a:xfrm>
        </p:spPr>
        <p:txBody>
          <a:bodyPr>
            <a:normAutofit fontScale="92500" lnSpcReduction="10000"/>
          </a:bodyPr>
          <a:lstStyle/>
          <a:p>
            <a:r>
              <a:rPr lang="es-AR" sz="1800" dirty="0" smtClean="0"/>
              <a:t>Las principales características de los VJ se pueden resumir en tres:</a:t>
            </a:r>
          </a:p>
          <a:p>
            <a:r>
              <a:rPr lang="es-AR" sz="1800" b="1" dirty="0" smtClean="0"/>
              <a:t>1. </a:t>
            </a:r>
            <a:r>
              <a:rPr lang="es-AR" sz="1800" dirty="0" smtClean="0"/>
              <a:t>Integran diversas notaciones simbólicas. “informaciones textuales, sonido, música, animación, vídeo real, fotografías, imágenes 3D, etc.”</a:t>
            </a:r>
          </a:p>
          <a:p>
            <a:r>
              <a:rPr lang="es-AR" sz="1800" b="1" dirty="0" smtClean="0"/>
              <a:t>2.</a:t>
            </a:r>
            <a:r>
              <a:rPr lang="es-AR" sz="1800" dirty="0" smtClean="0"/>
              <a:t> Son Dinámicos. “permiten mostrar en pantalla fenómenos de procesos cambiantes [...] y el usuario tiene una sensación cada vez mayor de implicación en las historias ofrecidas a través de la pantalla”.</a:t>
            </a:r>
          </a:p>
          <a:p>
            <a:r>
              <a:rPr lang="es-AR" sz="1800" b="1" dirty="0" smtClean="0"/>
              <a:t>3. </a:t>
            </a:r>
            <a:r>
              <a:rPr lang="es-AR" sz="1800" dirty="0" smtClean="0"/>
              <a:t>Son Altamente </a:t>
            </a:r>
            <a:r>
              <a:rPr lang="es-AR" sz="1800" dirty="0" err="1" smtClean="0"/>
              <a:t>Interacivos</a:t>
            </a:r>
            <a:r>
              <a:rPr lang="es-AR" sz="1800" dirty="0" smtClean="0"/>
              <a:t>. No solamente a nivel interacción Hombre-Máquina sino porque en los juegos </a:t>
            </a:r>
            <a:r>
              <a:rPr lang="es-AR" sz="1800" dirty="0" err="1" smtClean="0"/>
              <a:t>multi</a:t>
            </a:r>
            <a:r>
              <a:rPr lang="es-AR" sz="1800" dirty="0" smtClean="0"/>
              <a:t>-usuario, por ejemplo, es necesaria una interacción entre participantes “a partir de la negociación con el otro”.</a:t>
            </a:r>
          </a:p>
          <a:p>
            <a:r>
              <a:rPr lang="es-AR" sz="1800" dirty="0" smtClean="0"/>
              <a:t>Los VJ son materiales muy motivadores que ayudan a crear situaciones de aprendizaje altamente significativas.</a:t>
            </a:r>
          </a:p>
          <a:p>
            <a:r>
              <a:rPr lang="es-AR" sz="1800" dirty="0" smtClean="0"/>
              <a:t>Los VJ permiten el aprendizaje colaborativo, e intercambios muy ricos en la interacción alumno-juego-alumno.</a:t>
            </a:r>
          </a:p>
          <a:p>
            <a:r>
              <a:rPr lang="es-AR" sz="1800" dirty="0" smtClean="0"/>
              <a:t>Con los VJ se pueden conseguir aprendizajes significativos en la relación juego-profesor-alumno, y se pueden usar tanto en grupo como de forma individual. Permiten la atención a la diversidad.</a:t>
            </a:r>
            <a:endParaRPr lang="es-AR" sz="18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dirty="0"/>
          </a:p>
        </p:txBody>
      </p:sp>
      <p:sp>
        <p:nvSpPr>
          <p:cNvPr id="5" name="4 Marcador de pie de página"/>
          <p:cNvSpPr>
            <a:spLocks noGrp="1"/>
          </p:cNvSpPr>
          <p:nvPr>
            <p:ph type="ftr" sz="quarter" idx="11"/>
          </p:nvPr>
        </p:nvSpPr>
        <p:spPr/>
        <p:txBody>
          <a:bodyPr/>
          <a:lstStyle/>
          <a:p>
            <a:r>
              <a:rPr lang="es-VE" dirty="0" smtClean="0"/>
              <a:t>Gabriel </a:t>
            </a:r>
            <a:r>
              <a:rPr lang="es-VE" dirty="0" err="1" smtClean="0"/>
              <a:t>Cervini</a:t>
            </a:r>
            <a:endParaRPr lang="es-VE" dirty="0"/>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14</a:t>
            </a:fld>
            <a:endParaRPr lang="es-VE"/>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strVal val="#ppt_w*2.5"/>
                                          </p:val>
                                        </p:tav>
                                        <p:tav tm="100000">
                                          <p:val>
                                            <p:strVal val="#ppt_w"/>
                                          </p:val>
                                        </p:tav>
                                      </p:tavLst>
                                    </p:anim>
                                    <p:anim calcmode="lin" valueType="num">
                                      <p:cBhvr>
                                        <p:cTn id="15" dur="500" fill="hold"/>
                                        <p:tgtEl>
                                          <p:spTgt spid="2050"/>
                                        </p:tgtEl>
                                        <p:attrNameLst>
                                          <p:attrName>ppt_h</p:attrName>
                                        </p:attrNameLst>
                                      </p:cBhvr>
                                      <p:tavLst>
                                        <p:tav tm="0">
                                          <p:val>
                                            <p:strVal val="#ppt_h*0.01"/>
                                          </p:val>
                                        </p:tav>
                                        <p:tav tm="100000">
                                          <p:val>
                                            <p:strVal val="#ppt_h"/>
                                          </p:val>
                                        </p:tav>
                                      </p:tavLst>
                                    </p:anim>
                                    <p:anim calcmode="lin" valueType="num">
                                      <p:cBhvr>
                                        <p:cTn id="16" dur="500" fill="hold"/>
                                        <p:tgtEl>
                                          <p:spTgt spid="2050"/>
                                        </p:tgtEl>
                                        <p:attrNameLst>
                                          <p:attrName>ppt_x</p:attrName>
                                        </p:attrNameLst>
                                      </p:cBhvr>
                                      <p:tavLst>
                                        <p:tav tm="0">
                                          <p:val>
                                            <p:strVal val="#ppt_x"/>
                                          </p:val>
                                        </p:tav>
                                        <p:tav tm="100000">
                                          <p:val>
                                            <p:strVal val="#ppt_x"/>
                                          </p:val>
                                        </p:tav>
                                      </p:tavLst>
                                    </p:anim>
                                    <p:anim calcmode="lin" valueType="num">
                                      <p:cBhvr>
                                        <p:cTn id="17" dur="500" fill="hold"/>
                                        <p:tgtEl>
                                          <p:spTgt spid="2050"/>
                                        </p:tgtEl>
                                        <p:attrNameLst>
                                          <p:attrName>ppt_y</p:attrName>
                                        </p:attrNameLst>
                                      </p:cBhvr>
                                      <p:tavLst>
                                        <p:tav tm="0">
                                          <p:val>
                                            <p:strVal val="#ppt_h+1"/>
                                          </p:val>
                                        </p:tav>
                                        <p:tav tm="100000">
                                          <p:val>
                                            <p:strVal val="#ppt_y"/>
                                          </p:val>
                                        </p:tav>
                                      </p:tavLst>
                                    </p:anim>
                                    <p:animEffect transition="in" filter="fade">
                                      <p:cBhvr>
                                        <p:cTn id="18" dur="5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80">
                                          <p:stCondLst>
                                            <p:cond delay="0"/>
                                          </p:stCondLst>
                                        </p:cTn>
                                        <p:tgtEl>
                                          <p:spTgt spid="3">
                                            <p:txEl>
                                              <p:pRg st="0" end="0"/>
                                            </p:txEl>
                                          </p:spTgt>
                                        </p:tgtEl>
                                      </p:cBhvr>
                                    </p:animEffect>
                                    <p:anim calcmode="lin" valueType="num">
                                      <p:cBhvr>
                                        <p:cTn id="2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0" end="0"/>
                                            </p:txEl>
                                          </p:spTgt>
                                        </p:tgtEl>
                                      </p:cBhvr>
                                      <p:to x="100000" y="60000"/>
                                    </p:animScale>
                                    <p:animScale>
                                      <p:cBhvr>
                                        <p:cTn id="30" dur="166" decel="50000">
                                          <p:stCondLst>
                                            <p:cond delay="676"/>
                                          </p:stCondLst>
                                        </p:cTn>
                                        <p:tgtEl>
                                          <p:spTgt spid="3">
                                            <p:txEl>
                                              <p:pRg st="0" end="0"/>
                                            </p:txEl>
                                          </p:spTgt>
                                        </p:tgtEl>
                                      </p:cBhvr>
                                      <p:to x="100000" y="100000"/>
                                    </p:animScale>
                                    <p:animScale>
                                      <p:cBhvr>
                                        <p:cTn id="31" dur="26">
                                          <p:stCondLst>
                                            <p:cond delay="1312"/>
                                          </p:stCondLst>
                                        </p:cTn>
                                        <p:tgtEl>
                                          <p:spTgt spid="3">
                                            <p:txEl>
                                              <p:pRg st="0" end="0"/>
                                            </p:txEl>
                                          </p:spTgt>
                                        </p:tgtEl>
                                      </p:cBhvr>
                                      <p:to x="100000" y="80000"/>
                                    </p:animScale>
                                    <p:animScale>
                                      <p:cBhvr>
                                        <p:cTn id="32" dur="166" decel="50000">
                                          <p:stCondLst>
                                            <p:cond delay="1338"/>
                                          </p:stCondLst>
                                        </p:cTn>
                                        <p:tgtEl>
                                          <p:spTgt spid="3">
                                            <p:txEl>
                                              <p:pRg st="0" end="0"/>
                                            </p:txEl>
                                          </p:spTgt>
                                        </p:tgtEl>
                                      </p:cBhvr>
                                      <p:to x="100000" y="100000"/>
                                    </p:animScale>
                                    <p:animScale>
                                      <p:cBhvr>
                                        <p:cTn id="33" dur="26">
                                          <p:stCondLst>
                                            <p:cond delay="1642"/>
                                          </p:stCondLst>
                                        </p:cTn>
                                        <p:tgtEl>
                                          <p:spTgt spid="3">
                                            <p:txEl>
                                              <p:pRg st="0" end="0"/>
                                            </p:txEl>
                                          </p:spTgt>
                                        </p:tgtEl>
                                      </p:cBhvr>
                                      <p:to x="100000" y="90000"/>
                                    </p:animScale>
                                    <p:animScale>
                                      <p:cBhvr>
                                        <p:cTn id="34" dur="166" decel="50000">
                                          <p:stCondLst>
                                            <p:cond delay="1668"/>
                                          </p:stCondLst>
                                        </p:cTn>
                                        <p:tgtEl>
                                          <p:spTgt spid="3">
                                            <p:txEl>
                                              <p:pRg st="0" end="0"/>
                                            </p:txEl>
                                          </p:spTgt>
                                        </p:tgtEl>
                                      </p:cBhvr>
                                      <p:to x="100000" y="100000"/>
                                    </p:animScale>
                                    <p:animScale>
                                      <p:cBhvr>
                                        <p:cTn id="35" dur="26">
                                          <p:stCondLst>
                                            <p:cond delay="1808"/>
                                          </p:stCondLst>
                                        </p:cTn>
                                        <p:tgtEl>
                                          <p:spTgt spid="3">
                                            <p:txEl>
                                              <p:pRg st="0" end="0"/>
                                            </p:txEl>
                                          </p:spTgt>
                                        </p:tgtEl>
                                      </p:cBhvr>
                                      <p:to x="100000" y="95000"/>
                                    </p:animScale>
                                    <p:animScale>
                                      <p:cBhvr>
                                        <p:cTn id="36" dur="166" decel="50000">
                                          <p:stCondLst>
                                            <p:cond delay="1834"/>
                                          </p:stCondLst>
                                        </p:cTn>
                                        <p:tgtEl>
                                          <p:spTgt spid="3">
                                            <p:txEl>
                                              <p:pRg st="0" end="0"/>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wipe(down)">
                                      <p:cBhvr>
                                        <p:cTn id="59" dur="580">
                                          <p:stCondLst>
                                            <p:cond delay="0"/>
                                          </p:stCondLst>
                                        </p:cTn>
                                        <p:tgtEl>
                                          <p:spTgt spid="3">
                                            <p:txEl>
                                              <p:pRg st="2" end="2"/>
                                            </p:txEl>
                                          </p:spTgt>
                                        </p:tgtEl>
                                      </p:cBhvr>
                                    </p:animEffect>
                                    <p:anim calcmode="lin" valueType="num">
                                      <p:cBhvr>
                                        <p:cTn id="6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2" end="2"/>
                                            </p:txEl>
                                          </p:spTgt>
                                        </p:tgtEl>
                                      </p:cBhvr>
                                      <p:to x="100000" y="60000"/>
                                    </p:animScale>
                                    <p:animScale>
                                      <p:cBhvr>
                                        <p:cTn id="66" dur="166" decel="50000">
                                          <p:stCondLst>
                                            <p:cond delay="676"/>
                                          </p:stCondLst>
                                        </p:cTn>
                                        <p:tgtEl>
                                          <p:spTgt spid="3">
                                            <p:txEl>
                                              <p:pRg st="2" end="2"/>
                                            </p:txEl>
                                          </p:spTgt>
                                        </p:tgtEl>
                                      </p:cBhvr>
                                      <p:to x="100000" y="100000"/>
                                    </p:animScale>
                                    <p:animScale>
                                      <p:cBhvr>
                                        <p:cTn id="67" dur="26">
                                          <p:stCondLst>
                                            <p:cond delay="1312"/>
                                          </p:stCondLst>
                                        </p:cTn>
                                        <p:tgtEl>
                                          <p:spTgt spid="3">
                                            <p:txEl>
                                              <p:pRg st="2" end="2"/>
                                            </p:txEl>
                                          </p:spTgt>
                                        </p:tgtEl>
                                      </p:cBhvr>
                                      <p:to x="100000" y="80000"/>
                                    </p:animScale>
                                    <p:animScale>
                                      <p:cBhvr>
                                        <p:cTn id="68" dur="166" decel="50000">
                                          <p:stCondLst>
                                            <p:cond delay="1338"/>
                                          </p:stCondLst>
                                        </p:cTn>
                                        <p:tgtEl>
                                          <p:spTgt spid="3">
                                            <p:txEl>
                                              <p:pRg st="2" end="2"/>
                                            </p:txEl>
                                          </p:spTgt>
                                        </p:tgtEl>
                                      </p:cBhvr>
                                      <p:to x="100000" y="100000"/>
                                    </p:animScale>
                                    <p:animScale>
                                      <p:cBhvr>
                                        <p:cTn id="69" dur="26">
                                          <p:stCondLst>
                                            <p:cond delay="1642"/>
                                          </p:stCondLst>
                                        </p:cTn>
                                        <p:tgtEl>
                                          <p:spTgt spid="3">
                                            <p:txEl>
                                              <p:pRg st="2" end="2"/>
                                            </p:txEl>
                                          </p:spTgt>
                                        </p:tgtEl>
                                      </p:cBhvr>
                                      <p:to x="100000" y="90000"/>
                                    </p:animScale>
                                    <p:animScale>
                                      <p:cBhvr>
                                        <p:cTn id="70" dur="166" decel="50000">
                                          <p:stCondLst>
                                            <p:cond delay="1668"/>
                                          </p:stCondLst>
                                        </p:cTn>
                                        <p:tgtEl>
                                          <p:spTgt spid="3">
                                            <p:txEl>
                                              <p:pRg st="2" end="2"/>
                                            </p:txEl>
                                          </p:spTgt>
                                        </p:tgtEl>
                                      </p:cBhvr>
                                      <p:to x="100000" y="100000"/>
                                    </p:animScale>
                                    <p:animScale>
                                      <p:cBhvr>
                                        <p:cTn id="71" dur="26">
                                          <p:stCondLst>
                                            <p:cond delay="1808"/>
                                          </p:stCondLst>
                                        </p:cTn>
                                        <p:tgtEl>
                                          <p:spTgt spid="3">
                                            <p:txEl>
                                              <p:pRg st="2" end="2"/>
                                            </p:txEl>
                                          </p:spTgt>
                                        </p:tgtEl>
                                      </p:cBhvr>
                                      <p:to x="100000" y="95000"/>
                                    </p:animScale>
                                    <p:animScale>
                                      <p:cBhvr>
                                        <p:cTn id="72" dur="166" decel="50000">
                                          <p:stCondLst>
                                            <p:cond delay="1834"/>
                                          </p:stCondLst>
                                        </p:cTn>
                                        <p:tgtEl>
                                          <p:spTgt spid="3">
                                            <p:txEl>
                                              <p:pRg st="2" end="2"/>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animEffect transition="in" filter="wipe(down)">
                                      <p:cBhvr>
                                        <p:cTn id="77" dur="580">
                                          <p:stCondLst>
                                            <p:cond delay="0"/>
                                          </p:stCondLst>
                                        </p:cTn>
                                        <p:tgtEl>
                                          <p:spTgt spid="3">
                                            <p:txEl>
                                              <p:pRg st="3" end="3"/>
                                            </p:txEl>
                                          </p:spTgt>
                                        </p:tgtEl>
                                      </p:cBhvr>
                                    </p:animEffect>
                                    <p:anim calcmode="lin" valueType="num">
                                      <p:cBhvr>
                                        <p:cTn id="7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3" end="3"/>
                                            </p:txEl>
                                          </p:spTgt>
                                        </p:tgtEl>
                                      </p:cBhvr>
                                      <p:to x="100000" y="60000"/>
                                    </p:animScale>
                                    <p:animScale>
                                      <p:cBhvr>
                                        <p:cTn id="84" dur="166" decel="50000">
                                          <p:stCondLst>
                                            <p:cond delay="676"/>
                                          </p:stCondLst>
                                        </p:cTn>
                                        <p:tgtEl>
                                          <p:spTgt spid="3">
                                            <p:txEl>
                                              <p:pRg st="3" end="3"/>
                                            </p:txEl>
                                          </p:spTgt>
                                        </p:tgtEl>
                                      </p:cBhvr>
                                      <p:to x="100000" y="100000"/>
                                    </p:animScale>
                                    <p:animScale>
                                      <p:cBhvr>
                                        <p:cTn id="85" dur="26">
                                          <p:stCondLst>
                                            <p:cond delay="1312"/>
                                          </p:stCondLst>
                                        </p:cTn>
                                        <p:tgtEl>
                                          <p:spTgt spid="3">
                                            <p:txEl>
                                              <p:pRg st="3" end="3"/>
                                            </p:txEl>
                                          </p:spTgt>
                                        </p:tgtEl>
                                      </p:cBhvr>
                                      <p:to x="100000" y="80000"/>
                                    </p:animScale>
                                    <p:animScale>
                                      <p:cBhvr>
                                        <p:cTn id="86" dur="166" decel="50000">
                                          <p:stCondLst>
                                            <p:cond delay="1338"/>
                                          </p:stCondLst>
                                        </p:cTn>
                                        <p:tgtEl>
                                          <p:spTgt spid="3">
                                            <p:txEl>
                                              <p:pRg st="3" end="3"/>
                                            </p:txEl>
                                          </p:spTgt>
                                        </p:tgtEl>
                                      </p:cBhvr>
                                      <p:to x="100000" y="100000"/>
                                    </p:animScale>
                                    <p:animScale>
                                      <p:cBhvr>
                                        <p:cTn id="87" dur="26">
                                          <p:stCondLst>
                                            <p:cond delay="1642"/>
                                          </p:stCondLst>
                                        </p:cTn>
                                        <p:tgtEl>
                                          <p:spTgt spid="3">
                                            <p:txEl>
                                              <p:pRg st="3" end="3"/>
                                            </p:txEl>
                                          </p:spTgt>
                                        </p:tgtEl>
                                      </p:cBhvr>
                                      <p:to x="100000" y="90000"/>
                                    </p:animScale>
                                    <p:animScale>
                                      <p:cBhvr>
                                        <p:cTn id="88" dur="166" decel="50000">
                                          <p:stCondLst>
                                            <p:cond delay="1668"/>
                                          </p:stCondLst>
                                        </p:cTn>
                                        <p:tgtEl>
                                          <p:spTgt spid="3">
                                            <p:txEl>
                                              <p:pRg st="3" end="3"/>
                                            </p:txEl>
                                          </p:spTgt>
                                        </p:tgtEl>
                                      </p:cBhvr>
                                      <p:to x="100000" y="100000"/>
                                    </p:animScale>
                                    <p:animScale>
                                      <p:cBhvr>
                                        <p:cTn id="89" dur="26">
                                          <p:stCondLst>
                                            <p:cond delay="1808"/>
                                          </p:stCondLst>
                                        </p:cTn>
                                        <p:tgtEl>
                                          <p:spTgt spid="3">
                                            <p:txEl>
                                              <p:pRg st="3" end="3"/>
                                            </p:txEl>
                                          </p:spTgt>
                                        </p:tgtEl>
                                      </p:cBhvr>
                                      <p:to x="100000" y="95000"/>
                                    </p:animScale>
                                    <p:animScale>
                                      <p:cBhvr>
                                        <p:cTn id="90" dur="166" decel="50000">
                                          <p:stCondLst>
                                            <p:cond delay="1834"/>
                                          </p:stCondLst>
                                        </p:cTn>
                                        <p:tgtEl>
                                          <p:spTgt spid="3">
                                            <p:txEl>
                                              <p:pRg st="3" end="3"/>
                                            </p:txEl>
                                          </p:spTgt>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Effect transition="in" filter="wipe(down)">
                                      <p:cBhvr>
                                        <p:cTn id="95" dur="580">
                                          <p:stCondLst>
                                            <p:cond delay="0"/>
                                          </p:stCondLst>
                                        </p:cTn>
                                        <p:tgtEl>
                                          <p:spTgt spid="3">
                                            <p:txEl>
                                              <p:pRg st="4" end="4"/>
                                            </p:txEl>
                                          </p:spTgt>
                                        </p:tgtEl>
                                      </p:cBhvr>
                                    </p:animEffect>
                                    <p:anim calcmode="lin" valueType="num">
                                      <p:cBhvr>
                                        <p:cTn id="9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1" dur="26">
                                          <p:stCondLst>
                                            <p:cond delay="650"/>
                                          </p:stCondLst>
                                        </p:cTn>
                                        <p:tgtEl>
                                          <p:spTgt spid="3">
                                            <p:txEl>
                                              <p:pRg st="4" end="4"/>
                                            </p:txEl>
                                          </p:spTgt>
                                        </p:tgtEl>
                                      </p:cBhvr>
                                      <p:to x="100000" y="60000"/>
                                    </p:animScale>
                                    <p:animScale>
                                      <p:cBhvr>
                                        <p:cTn id="102" dur="166" decel="50000">
                                          <p:stCondLst>
                                            <p:cond delay="676"/>
                                          </p:stCondLst>
                                        </p:cTn>
                                        <p:tgtEl>
                                          <p:spTgt spid="3">
                                            <p:txEl>
                                              <p:pRg st="4" end="4"/>
                                            </p:txEl>
                                          </p:spTgt>
                                        </p:tgtEl>
                                      </p:cBhvr>
                                      <p:to x="100000" y="100000"/>
                                    </p:animScale>
                                    <p:animScale>
                                      <p:cBhvr>
                                        <p:cTn id="103" dur="26">
                                          <p:stCondLst>
                                            <p:cond delay="1312"/>
                                          </p:stCondLst>
                                        </p:cTn>
                                        <p:tgtEl>
                                          <p:spTgt spid="3">
                                            <p:txEl>
                                              <p:pRg st="4" end="4"/>
                                            </p:txEl>
                                          </p:spTgt>
                                        </p:tgtEl>
                                      </p:cBhvr>
                                      <p:to x="100000" y="80000"/>
                                    </p:animScale>
                                    <p:animScale>
                                      <p:cBhvr>
                                        <p:cTn id="104" dur="166" decel="50000">
                                          <p:stCondLst>
                                            <p:cond delay="1338"/>
                                          </p:stCondLst>
                                        </p:cTn>
                                        <p:tgtEl>
                                          <p:spTgt spid="3">
                                            <p:txEl>
                                              <p:pRg st="4" end="4"/>
                                            </p:txEl>
                                          </p:spTgt>
                                        </p:tgtEl>
                                      </p:cBhvr>
                                      <p:to x="100000" y="100000"/>
                                    </p:animScale>
                                    <p:animScale>
                                      <p:cBhvr>
                                        <p:cTn id="105" dur="26">
                                          <p:stCondLst>
                                            <p:cond delay="1642"/>
                                          </p:stCondLst>
                                        </p:cTn>
                                        <p:tgtEl>
                                          <p:spTgt spid="3">
                                            <p:txEl>
                                              <p:pRg st="4" end="4"/>
                                            </p:txEl>
                                          </p:spTgt>
                                        </p:tgtEl>
                                      </p:cBhvr>
                                      <p:to x="100000" y="90000"/>
                                    </p:animScale>
                                    <p:animScale>
                                      <p:cBhvr>
                                        <p:cTn id="106" dur="166" decel="50000">
                                          <p:stCondLst>
                                            <p:cond delay="1668"/>
                                          </p:stCondLst>
                                        </p:cTn>
                                        <p:tgtEl>
                                          <p:spTgt spid="3">
                                            <p:txEl>
                                              <p:pRg st="4" end="4"/>
                                            </p:txEl>
                                          </p:spTgt>
                                        </p:tgtEl>
                                      </p:cBhvr>
                                      <p:to x="100000" y="100000"/>
                                    </p:animScale>
                                    <p:animScale>
                                      <p:cBhvr>
                                        <p:cTn id="107" dur="26">
                                          <p:stCondLst>
                                            <p:cond delay="1808"/>
                                          </p:stCondLst>
                                        </p:cTn>
                                        <p:tgtEl>
                                          <p:spTgt spid="3">
                                            <p:txEl>
                                              <p:pRg st="4" end="4"/>
                                            </p:txEl>
                                          </p:spTgt>
                                        </p:tgtEl>
                                      </p:cBhvr>
                                      <p:to x="100000" y="95000"/>
                                    </p:animScale>
                                    <p:animScale>
                                      <p:cBhvr>
                                        <p:cTn id="108" dur="166" decel="50000">
                                          <p:stCondLst>
                                            <p:cond delay="1834"/>
                                          </p:stCondLst>
                                        </p:cTn>
                                        <p:tgtEl>
                                          <p:spTgt spid="3">
                                            <p:txEl>
                                              <p:pRg st="4" end="4"/>
                                            </p:txEl>
                                          </p:spTgt>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3">
                                            <p:txEl>
                                              <p:pRg st="5" end="5"/>
                                            </p:txEl>
                                          </p:spTgt>
                                        </p:tgtEl>
                                        <p:attrNameLst>
                                          <p:attrName>style.visibility</p:attrName>
                                        </p:attrNameLst>
                                      </p:cBhvr>
                                      <p:to>
                                        <p:strVal val="visible"/>
                                      </p:to>
                                    </p:set>
                                    <p:animEffect transition="in" filter="wipe(down)">
                                      <p:cBhvr>
                                        <p:cTn id="113" dur="580">
                                          <p:stCondLst>
                                            <p:cond delay="0"/>
                                          </p:stCondLst>
                                        </p:cTn>
                                        <p:tgtEl>
                                          <p:spTgt spid="3">
                                            <p:txEl>
                                              <p:pRg st="5" end="5"/>
                                            </p:txEl>
                                          </p:spTgt>
                                        </p:tgtEl>
                                      </p:cBhvr>
                                    </p:animEffect>
                                    <p:anim calcmode="lin" valueType="num">
                                      <p:cBhvr>
                                        <p:cTn id="11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9" dur="26">
                                          <p:stCondLst>
                                            <p:cond delay="650"/>
                                          </p:stCondLst>
                                        </p:cTn>
                                        <p:tgtEl>
                                          <p:spTgt spid="3">
                                            <p:txEl>
                                              <p:pRg st="5" end="5"/>
                                            </p:txEl>
                                          </p:spTgt>
                                        </p:tgtEl>
                                      </p:cBhvr>
                                      <p:to x="100000" y="60000"/>
                                    </p:animScale>
                                    <p:animScale>
                                      <p:cBhvr>
                                        <p:cTn id="120" dur="166" decel="50000">
                                          <p:stCondLst>
                                            <p:cond delay="676"/>
                                          </p:stCondLst>
                                        </p:cTn>
                                        <p:tgtEl>
                                          <p:spTgt spid="3">
                                            <p:txEl>
                                              <p:pRg st="5" end="5"/>
                                            </p:txEl>
                                          </p:spTgt>
                                        </p:tgtEl>
                                      </p:cBhvr>
                                      <p:to x="100000" y="100000"/>
                                    </p:animScale>
                                    <p:animScale>
                                      <p:cBhvr>
                                        <p:cTn id="121" dur="26">
                                          <p:stCondLst>
                                            <p:cond delay="1312"/>
                                          </p:stCondLst>
                                        </p:cTn>
                                        <p:tgtEl>
                                          <p:spTgt spid="3">
                                            <p:txEl>
                                              <p:pRg st="5" end="5"/>
                                            </p:txEl>
                                          </p:spTgt>
                                        </p:tgtEl>
                                      </p:cBhvr>
                                      <p:to x="100000" y="80000"/>
                                    </p:animScale>
                                    <p:animScale>
                                      <p:cBhvr>
                                        <p:cTn id="122" dur="166" decel="50000">
                                          <p:stCondLst>
                                            <p:cond delay="1338"/>
                                          </p:stCondLst>
                                        </p:cTn>
                                        <p:tgtEl>
                                          <p:spTgt spid="3">
                                            <p:txEl>
                                              <p:pRg st="5" end="5"/>
                                            </p:txEl>
                                          </p:spTgt>
                                        </p:tgtEl>
                                      </p:cBhvr>
                                      <p:to x="100000" y="100000"/>
                                    </p:animScale>
                                    <p:animScale>
                                      <p:cBhvr>
                                        <p:cTn id="123" dur="26">
                                          <p:stCondLst>
                                            <p:cond delay="1642"/>
                                          </p:stCondLst>
                                        </p:cTn>
                                        <p:tgtEl>
                                          <p:spTgt spid="3">
                                            <p:txEl>
                                              <p:pRg st="5" end="5"/>
                                            </p:txEl>
                                          </p:spTgt>
                                        </p:tgtEl>
                                      </p:cBhvr>
                                      <p:to x="100000" y="90000"/>
                                    </p:animScale>
                                    <p:animScale>
                                      <p:cBhvr>
                                        <p:cTn id="124" dur="166" decel="50000">
                                          <p:stCondLst>
                                            <p:cond delay="1668"/>
                                          </p:stCondLst>
                                        </p:cTn>
                                        <p:tgtEl>
                                          <p:spTgt spid="3">
                                            <p:txEl>
                                              <p:pRg st="5" end="5"/>
                                            </p:txEl>
                                          </p:spTgt>
                                        </p:tgtEl>
                                      </p:cBhvr>
                                      <p:to x="100000" y="100000"/>
                                    </p:animScale>
                                    <p:animScale>
                                      <p:cBhvr>
                                        <p:cTn id="125" dur="26">
                                          <p:stCondLst>
                                            <p:cond delay="1808"/>
                                          </p:stCondLst>
                                        </p:cTn>
                                        <p:tgtEl>
                                          <p:spTgt spid="3">
                                            <p:txEl>
                                              <p:pRg st="5" end="5"/>
                                            </p:txEl>
                                          </p:spTgt>
                                        </p:tgtEl>
                                      </p:cBhvr>
                                      <p:to x="100000" y="95000"/>
                                    </p:animScale>
                                    <p:animScale>
                                      <p:cBhvr>
                                        <p:cTn id="126" dur="166" decel="50000">
                                          <p:stCondLst>
                                            <p:cond delay="1834"/>
                                          </p:stCondLst>
                                        </p:cTn>
                                        <p:tgtEl>
                                          <p:spTgt spid="3">
                                            <p:txEl>
                                              <p:pRg st="5" end="5"/>
                                            </p:txEl>
                                          </p:spTgt>
                                        </p:tgtEl>
                                      </p:cBhvr>
                                      <p:to x="100000" y="100000"/>
                                    </p:animScale>
                                  </p:childTnLst>
                                </p:cTn>
                              </p:par>
                            </p:childTnLst>
                          </p:cTn>
                        </p:par>
                      </p:childTnLst>
                    </p:cTn>
                  </p:par>
                  <p:par>
                    <p:cTn id="127" fill="hold">
                      <p:stCondLst>
                        <p:cond delay="indefinite"/>
                      </p:stCondLst>
                      <p:childTnLst>
                        <p:par>
                          <p:cTn id="128" fill="hold">
                            <p:stCondLst>
                              <p:cond delay="0"/>
                            </p:stCondLst>
                            <p:childTnLst>
                              <p:par>
                                <p:cTn id="129" presetID="26" presetClass="entr" presetSubtype="0" fill="hold" grpId="0" nodeType="clickEffect">
                                  <p:stCondLst>
                                    <p:cond delay="0"/>
                                  </p:stCondLst>
                                  <p:childTnLst>
                                    <p:set>
                                      <p:cBhvr>
                                        <p:cTn id="130" dur="1" fill="hold">
                                          <p:stCondLst>
                                            <p:cond delay="0"/>
                                          </p:stCondLst>
                                        </p:cTn>
                                        <p:tgtEl>
                                          <p:spTgt spid="3">
                                            <p:txEl>
                                              <p:pRg st="6" end="6"/>
                                            </p:txEl>
                                          </p:spTgt>
                                        </p:tgtEl>
                                        <p:attrNameLst>
                                          <p:attrName>style.visibility</p:attrName>
                                        </p:attrNameLst>
                                      </p:cBhvr>
                                      <p:to>
                                        <p:strVal val="visible"/>
                                      </p:to>
                                    </p:set>
                                    <p:animEffect transition="in" filter="wipe(down)">
                                      <p:cBhvr>
                                        <p:cTn id="131" dur="580">
                                          <p:stCondLst>
                                            <p:cond delay="0"/>
                                          </p:stCondLst>
                                        </p:cTn>
                                        <p:tgtEl>
                                          <p:spTgt spid="3">
                                            <p:txEl>
                                              <p:pRg st="6" end="6"/>
                                            </p:txEl>
                                          </p:spTgt>
                                        </p:tgtEl>
                                      </p:cBhvr>
                                    </p:animEffect>
                                    <p:anim calcmode="lin" valueType="num">
                                      <p:cBhvr>
                                        <p:cTn id="13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37" dur="26">
                                          <p:stCondLst>
                                            <p:cond delay="650"/>
                                          </p:stCondLst>
                                        </p:cTn>
                                        <p:tgtEl>
                                          <p:spTgt spid="3">
                                            <p:txEl>
                                              <p:pRg st="6" end="6"/>
                                            </p:txEl>
                                          </p:spTgt>
                                        </p:tgtEl>
                                      </p:cBhvr>
                                      <p:to x="100000" y="60000"/>
                                    </p:animScale>
                                    <p:animScale>
                                      <p:cBhvr>
                                        <p:cTn id="138" dur="166" decel="50000">
                                          <p:stCondLst>
                                            <p:cond delay="676"/>
                                          </p:stCondLst>
                                        </p:cTn>
                                        <p:tgtEl>
                                          <p:spTgt spid="3">
                                            <p:txEl>
                                              <p:pRg st="6" end="6"/>
                                            </p:txEl>
                                          </p:spTgt>
                                        </p:tgtEl>
                                      </p:cBhvr>
                                      <p:to x="100000" y="100000"/>
                                    </p:animScale>
                                    <p:animScale>
                                      <p:cBhvr>
                                        <p:cTn id="139" dur="26">
                                          <p:stCondLst>
                                            <p:cond delay="1312"/>
                                          </p:stCondLst>
                                        </p:cTn>
                                        <p:tgtEl>
                                          <p:spTgt spid="3">
                                            <p:txEl>
                                              <p:pRg st="6" end="6"/>
                                            </p:txEl>
                                          </p:spTgt>
                                        </p:tgtEl>
                                      </p:cBhvr>
                                      <p:to x="100000" y="80000"/>
                                    </p:animScale>
                                    <p:animScale>
                                      <p:cBhvr>
                                        <p:cTn id="140" dur="166" decel="50000">
                                          <p:stCondLst>
                                            <p:cond delay="1338"/>
                                          </p:stCondLst>
                                        </p:cTn>
                                        <p:tgtEl>
                                          <p:spTgt spid="3">
                                            <p:txEl>
                                              <p:pRg st="6" end="6"/>
                                            </p:txEl>
                                          </p:spTgt>
                                        </p:tgtEl>
                                      </p:cBhvr>
                                      <p:to x="100000" y="100000"/>
                                    </p:animScale>
                                    <p:animScale>
                                      <p:cBhvr>
                                        <p:cTn id="141" dur="26">
                                          <p:stCondLst>
                                            <p:cond delay="1642"/>
                                          </p:stCondLst>
                                        </p:cTn>
                                        <p:tgtEl>
                                          <p:spTgt spid="3">
                                            <p:txEl>
                                              <p:pRg st="6" end="6"/>
                                            </p:txEl>
                                          </p:spTgt>
                                        </p:tgtEl>
                                      </p:cBhvr>
                                      <p:to x="100000" y="90000"/>
                                    </p:animScale>
                                    <p:animScale>
                                      <p:cBhvr>
                                        <p:cTn id="142" dur="166" decel="50000">
                                          <p:stCondLst>
                                            <p:cond delay="1668"/>
                                          </p:stCondLst>
                                        </p:cTn>
                                        <p:tgtEl>
                                          <p:spTgt spid="3">
                                            <p:txEl>
                                              <p:pRg st="6" end="6"/>
                                            </p:txEl>
                                          </p:spTgt>
                                        </p:tgtEl>
                                      </p:cBhvr>
                                      <p:to x="100000" y="100000"/>
                                    </p:animScale>
                                    <p:animScale>
                                      <p:cBhvr>
                                        <p:cTn id="143" dur="26">
                                          <p:stCondLst>
                                            <p:cond delay="1808"/>
                                          </p:stCondLst>
                                        </p:cTn>
                                        <p:tgtEl>
                                          <p:spTgt spid="3">
                                            <p:txEl>
                                              <p:pRg st="6" end="6"/>
                                            </p:txEl>
                                          </p:spTgt>
                                        </p:tgtEl>
                                      </p:cBhvr>
                                      <p:to x="100000" y="95000"/>
                                    </p:animScale>
                                    <p:animScale>
                                      <p:cBhvr>
                                        <p:cTn id="14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t2.gstatic.com/images?q=tbn:ANd9GcT5EuRYD88MAlid3w_dbFGilCt8A2LrcdBtSj0Od0cIUkyGARl-"/>
          <p:cNvPicPr>
            <a:picLocks noChangeAspect="1" noChangeArrowheads="1"/>
          </p:cNvPicPr>
          <p:nvPr/>
        </p:nvPicPr>
        <p:blipFill>
          <a:blip r:embed="rId2" cstate="print"/>
          <a:srcRect/>
          <a:stretch>
            <a:fillRect/>
          </a:stretch>
        </p:blipFill>
        <p:spPr bwMode="auto">
          <a:xfrm>
            <a:off x="6786579" y="1372184"/>
            <a:ext cx="1214446" cy="680090"/>
          </a:xfrm>
          <a:prstGeom prst="rect">
            <a:avLst/>
          </a:prstGeom>
          <a:noFill/>
        </p:spPr>
      </p:pic>
      <p:sp>
        <p:nvSpPr>
          <p:cNvPr id="3" name="2 Marcador de contenido"/>
          <p:cNvSpPr>
            <a:spLocks noGrp="1"/>
          </p:cNvSpPr>
          <p:nvPr>
            <p:ph idx="1"/>
          </p:nvPr>
        </p:nvSpPr>
        <p:spPr>
          <a:xfrm>
            <a:off x="467544" y="857232"/>
            <a:ext cx="8229600" cy="5572164"/>
          </a:xfrm>
        </p:spPr>
        <p:txBody>
          <a:bodyPr>
            <a:normAutofit lnSpcReduction="10000"/>
          </a:bodyPr>
          <a:lstStyle/>
          <a:p>
            <a:r>
              <a:rPr lang="es-AR" sz="1800" dirty="0" smtClean="0"/>
              <a:t>Para poder introducir los VJ en la escuela deben cumplirse los siguientes requisitos:</a:t>
            </a:r>
          </a:p>
          <a:p>
            <a:pPr lvl="1"/>
            <a:r>
              <a:rPr lang="es-AR" sz="1400" dirty="0" smtClean="0"/>
              <a:t>el profesor debe conocer el VJ</a:t>
            </a:r>
          </a:p>
          <a:p>
            <a:pPr lvl="1"/>
            <a:r>
              <a:rPr lang="es-AR" sz="1400" dirty="0" smtClean="0"/>
              <a:t>se deben distinguir y aprovechar los aspectos a trabajar con los alumnos</a:t>
            </a:r>
          </a:p>
          <a:p>
            <a:pPr lvl="1"/>
            <a:r>
              <a:rPr lang="es-AR" sz="1400" dirty="0" smtClean="0"/>
              <a:t>hay que considerar qué conocimientos previos son necesarios para cada VJ concreto</a:t>
            </a:r>
          </a:p>
          <a:p>
            <a:pPr lvl="1"/>
            <a:r>
              <a:rPr lang="es-AR" sz="1400" dirty="0" smtClean="0"/>
              <a:t>se debe disponer de instrumentos de observación adecuados</a:t>
            </a:r>
          </a:p>
          <a:p>
            <a:pPr lvl="1"/>
            <a:r>
              <a:rPr lang="es-AR" sz="1400" dirty="0" smtClean="0"/>
              <a:t>se debe evaluar el uso y realizar ajustes</a:t>
            </a:r>
          </a:p>
          <a:p>
            <a:r>
              <a:rPr lang="es-AR" sz="1800" dirty="0" smtClean="0"/>
              <a:t>Para </a:t>
            </a:r>
            <a:r>
              <a:rPr lang="es-AR" sz="1800" b="1" dirty="0" err="1" smtClean="0"/>
              <a:t>Gifford</a:t>
            </a:r>
            <a:r>
              <a:rPr lang="es-AR" sz="1800" b="1" dirty="0" smtClean="0"/>
              <a:t>, </a:t>
            </a:r>
            <a:r>
              <a:rPr lang="es-AR" sz="1800" dirty="0" smtClean="0"/>
              <a:t>existen siete características que hacen de los VJ un medio de aprendizaje más atractivo y efectivo:</a:t>
            </a:r>
          </a:p>
          <a:p>
            <a:pPr lvl="1"/>
            <a:r>
              <a:rPr lang="es-AR" sz="1400" dirty="0" smtClean="0"/>
              <a:t>1. Permiten el ejercicio de la fantasía, sin limitaciones espaciales, temporales o de gravedad.</a:t>
            </a:r>
          </a:p>
          <a:p>
            <a:pPr lvl="1"/>
            <a:r>
              <a:rPr lang="es-AR" sz="1400" dirty="0" smtClean="0"/>
              <a:t>2. Facilitan el acceso a "otros mundos" y el intercambio de unos a otros a través de los gráficos, contrastando de manera evidente con las aulas convencionales y estáticas.</a:t>
            </a:r>
          </a:p>
          <a:p>
            <a:pPr lvl="1"/>
            <a:r>
              <a:rPr lang="es-AR" sz="1400" dirty="0" smtClean="0"/>
              <a:t>3. Favorecen la repetición instantánea y el intentarlo otra vez, en un ambiente sin peligro.</a:t>
            </a:r>
          </a:p>
          <a:p>
            <a:pPr lvl="1"/>
            <a:r>
              <a:rPr lang="es-AR" sz="1400" dirty="0" smtClean="0"/>
              <a:t>4. Permiten el dominio de habilidades. Aunque sea difícil, los niños pueden repetir las acciones, hasta llegar a dominarlas, adquiriendo sensación de control.</a:t>
            </a:r>
          </a:p>
          <a:p>
            <a:pPr lvl="1"/>
            <a:r>
              <a:rPr lang="es-AR" sz="1400" dirty="0" smtClean="0"/>
              <a:t>5. Facilitan la interacción con otros amigos, además de una manera no jerárquica, al contrario de lo que ocurre en el aula.</a:t>
            </a:r>
          </a:p>
          <a:p>
            <a:pPr lvl="1"/>
            <a:r>
              <a:rPr lang="es-AR" sz="1400" dirty="0" smtClean="0"/>
              <a:t>6. Hay una claridad de objetivos. Habitualmente, el niño no sabe qué es lo que está estudiando en matemáticas, ciencias o sociales, pero cuando juega al VJ sabe que hay una tarea clara y concreta: abrir una puerta, rescatar a alguien, hallar un tesoro, etc. lo cual proporciona un alto nivel de motivación.</a:t>
            </a:r>
          </a:p>
          <a:p>
            <a:pPr lvl="1"/>
            <a:r>
              <a:rPr lang="es-AR" sz="1400" dirty="0" smtClean="0"/>
              <a:t>7. Favorece un aumento de la atención y del autocontrol, apoyando la noción de que cambiando el entorno, no el niño, se puede favorecer el éxito individual.</a:t>
            </a:r>
            <a:endParaRPr lang="es-AR" sz="14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dirty="0"/>
          </a:p>
        </p:txBody>
      </p:sp>
      <p:sp>
        <p:nvSpPr>
          <p:cNvPr id="5" name="4 Marcador de pie de página"/>
          <p:cNvSpPr>
            <a:spLocks noGrp="1"/>
          </p:cNvSpPr>
          <p:nvPr>
            <p:ph type="ftr" sz="quarter" idx="11"/>
          </p:nvPr>
        </p:nvSpPr>
        <p:spPr/>
        <p:txBody>
          <a:bodyPr/>
          <a:lstStyle/>
          <a:p>
            <a:r>
              <a:rPr lang="es-VE" dirty="0" smtClean="0"/>
              <a:t>Gabriel </a:t>
            </a:r>
            <a:r>
              <a:rPr lang="es-VE" dirty="0" err="1" smtClean="0"/>
              <a:t>Cervini</a:t>
            </a:r>
            <a:endParaRPr lang="es-VE" dirty="0"/>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15</a:t>
            </a:fld>
            <a:endParaRPr lang="es-VE"/>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par>
                                <p:cTn id="30" presetID="5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Scale>
                                      <p:cBhvr>
                                        <p:cTn id="3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
                                            <p:txEl>
                                              <p:pRg st="5" end="5"/>
                                            </p:txEl>
                                          </p:spTgt>
                                        </p:tgtEl>
                                        <p:attrNameLst>
                                          <p:attrName>ppt_x</p:attrName>
                                          <p:attrName>ppt_y</p:attrName>
                                        </p:attrNameLst>
                                      </p:cBhvr>
                                    </p:animMotion>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Scale>
                                      <p:cBhvr>
                                        <p:cTn id="3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3">
                                            <p:txEl>
                                              <p:pRg st="6" end="6"/>
                                            </p:txEl>
                                          </p:spTgt>
                                        </p:tgtEl>
                                        <p:attrNameLst>
                                          <p:attrName>ppt_x</p:attrName>
                                          <p:attrName>ppt_y</p:attrName>
                                        </p:attrNameLst>
                                      </p:cBhvr>
                                    </p:animMotion>
                                    <p:animEffect transition="in" filter="fade">
                                      <p:cBhvr>
                                        <p:cTn id="41" dur="1000"/>
                                        <p:tgtEl>
                                          <p:spTgt spid="3">
                                            <p:txEl>
                                              <p:pRg st="6" end="6"/>
                                            </p:txEl>
                                          </p:spTgt>
                                        </p:tgtEl>
                                      </p:cBhvr>
                                    </p:animEffect>
                                  </p:childTnLst>
                                </p:cTn>
                              </p:par>
                              <p:par>
                                <p:cTn id="42" presetID="5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Scale>
                                      <p:cBhvr>
                                        <p:cTn id="44"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3">
                                            <p:txEl>
                                              <p:pRg st="7" end="7"/>
                                            </p:txEl>
                                          </p:spTgt>
                                        </p:tgtEl>
                                        <p:attrNameLst>
                                          <p:attrName>ppt_x</p:attrName>
                                          <p:attrName>ppt_y</p:attrName>
                                        </p:attrNameLst>
                                      </p:cBhvr>
                                    </p:animMotion>
                                    <p:animEffect transition="in" filter="fade">
                                      <p:cBhvr>
                                        <p:cTn id="46" dur="1000"/>
                                        <p:tgtEl>
                                          <p:spTgt spid="3">
                                            <p:txEl>
                                              <p:pRg st="7" end="7"/>
                                            </p:txEl>
                                          </p:spTgt>
                                        </p:tgtEl>
                                      </p:cBhvr>
                                    </p:animEffect>
                                  </p:childTnLst>
                                </p:cTn>
                              </p:par>
                              <p:par>
                                <p:cTn id="47" presetID="5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Scale>
                                      <p:cBhvr>
                                        <p:cTn id="49"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8" end="8"/>
                                            </p:txEl>
                                          </p:spTgt>
                                        </p:tgtEl>
                                        <p:attrNameLst>
                                          <p:attrName>ppt_x</p:attrName>
                                          <p:attrName>ppt_y</p:attrName>
                                        </p:attrNameLst>
                                      </p:cBhvr>
                                    </p:animMotion>
                                    <p:animEffect transition="in" filter="fade">
                                      <p:cBhvr>
                                        <p:cTn id="51" dur="1000"/>
                                        <p:tgtEl>
                                          <p:spTgt spid="3">
                                            <p:txEl>
                                              <p:pRg st="8" end="8"/>
                                            </p:txEl>
                                          </p:spTgt>
                                        </p:tgtEl>
                                      </p:cBhvr>
                                    </p:animEffect>
                                  </p:childTnLst>
                                </p:cTn>
                              </p:par>
                              <p:par>
                                <p:cTn id="52" presetID="52" presetClass="entr" presetSubtype="0" fill="hold" grpId="0"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Scale>
                                      <p:cBhvr>
                                        <p:cTn id="54" dur="1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3">
                                            <p:txEl>
                                              <p:pRg st="9" end="9"/>
                                            </p:txEl>
                                          </p:spTgt>
                                        </p:tgtEl>
                                        <p:attrNameLst>
                                          <p:attrName>ppt_x</p:attrName>
                                          <p:attrName>ppt_y</p:attrName>
                                        </p:attrNameLst>
                                      </p:cBhvr>
                                    </p:animMotion>
                                    <p:animEffect transition="in" filter="fade">
                                      <p:cBhvr>
                                        <p:cTn id="56" dur="1000"/>
                                        <p:tgtEl>
                                          <p:spTgt spid="3">
                                            <p:txEl>
                                              <p:pRg st="9" end="9"/>
                                            </p:txEl>
                                          </p:spTgt>
                                        </p:tgtEl>
                                      </p:cBhvr>
                                    </p:animEffect>
                                  </p:childTnLst>
                                </p:cTn>
                              </p:par>
                              <p:par>
                                <p:cTn id="57" presetID="52" presetClass="entr" presetSubtype="0" fill="hold" grpId="0"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Scale>
                                      <p:cBhvr>
                                        <p:cTn id="59" dur="1000" decel="50000" fill="hold">
                                          <p:stCondLst>
                                            <p:cond delay="0"/>
                                          </p:stCondLst>
                                        </p:cTn>
                                        <p:tgtEl>
                                          <p:spTgt spid="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3">
                                            <p:txEl>
                                              <p:pRg st="10" end="10"/>
                                            </p:txEl>
                                          </p:spTgt>
                                        </p:tgtEl>
                                        <p:attrNameLst>
                                          <p:attrName>ppt_x</p:attrName>
                                          <p:attrName>ppt_y</p:attrName>
                                        </p:attrNameLst>
                                      </p:cBhvr>
                                    </p:animMotion>
                                    <p:animEffect transition="in" filter="fade">
                                      <p:cBhvr>
                                        <p:cTn id="61" dur="1000"/>
                                        <p:tgtEl>
                                          <p:spTgt spid="3">
                                            <p:txEl>
                                              <p:pRg st="10" end="10"/>
                                            </p:txEl>
                                          </p:spTgt>
                                        </p:tgtEl>
                                      </p:cBhvr>
                                    </p:animEffect>
                                  </p:childTnLst>
                                </p:cTn>
                              </p:par>
                              <p:par>
                                <p:cTn id="62" presetID="52" presetClass="entr" presetSubtype="0" fill="hold" grpId="0"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Scale>
                                      <p:cBhvr>
                                        <p:cTn id="64" dur="1000" decel="50000" fill="hold">
                                          <p:stCondLst>
                                            <p:cond delay="0"/>
                                          </p:stCondLst>
                                        </p:cTn>
                                        <p:tgtEl>
                                          <p:spTgt spid="3">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5" dur="1000" decel="50000" fill="hold">
                                          <p:stCondLst>
                                            <p:cond delay="0"/>
                                          </p:stCondLst>
                                        </p:cTn>
                                        <p:tgtEl>
                                          <p:spTgt spid="3">
                                            <p:txEl>
                                              <p:pRg st="11" end="11"/>
                                            </p:txEl>
                                          </p:spTgt>
                                        </p:tgtEl>
                                        <p:attrNameLst>
                                          <p:attrName>ppt_x</p:attrName>
                                          <p:attrName>ppt_y</p:attrName>
                                        </p:attrNameLst>
                                      </p:cBhvr>
                                    </p:animMotion>
                                    <p:animEffect transition="in" filter="fade">
                                      <p:cBhvr>
                                        <p:cTn id="66" dur="1000"/>
                                        <p:tgtEl>
                                          <p:spTgt spid="3">
                                            <p:txEl>
                                              <p:pRg st="11" end="11"/>
                                            </p:txEl>
                                          </p:spTgt>
                                        </p:tgtEl>
                                      </p:cBhvr>
                                    </p:animEffect>
                                  </p:childTnLst>
                                </p:cTn>
                              </p:par>
                              <p:par>
                                <p:cTn id="67" presetID="52" presetClass="entr" presetSubtype="0" fill="hold" grpId="0"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Scale>
                                      <p:cBhvr>
                                        <p:cTn id="69" dur="1000" decel="50000" fill="hold">
                                          <p:stCondLst>
                                            <p:cond delay="0"/>
                                          </p:stCondLst>
                                        </p:cTn>
                                        <p:tgtEl>
                                          <p:spTgt spid="3">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3">
                                            <p:txEl>
                                              <p:pRg st="12" end="12"/>
                                            </p:txEl>
                                          </p:spTgt>
                                        </p:tgtEl>
                                        <p:attrNameLst>
                                          <p:attrName>ppt_x</p:attrName>
                                          <p:attrName>ppt_y</p:attrName>
                                        </p:attrNameLst>
                                      </p:cBhvr>
                                    </p:animMotion>
                                    <p:animEffect transition="in" filter="fade">
                                      <p:cBhvr>
                                        <p:cTn id="71" dur="1000"/>
                                        <p:tgtEl>
                                          <p:spTgt spid="3">
                                            <p:txEl>
                                              <p:pRg st="12" end="12"/>
                                            </p:txEl>
                                          </p:spTgt>
                                        </p:tgtEl>
                                      </p:cBhvr>
                                    </p:animEffect>
                                  </p:childTnLst>
                                </p:cTn>
                              </p:par>
                              <p:par>
                                <p:cTn id="72" presetID="52" presetClass="entr" presetSubtype="0" fill="hold" grpId="0" nodeType="with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Scale>
                                      <p:cBhvr>
                                        <p:cTn id="74" dur="1000" decel="50000" fill="hold">
                                          <p:stCondLst>
                                            <p:cond delay="0"/>
                                          </p:stCondLst>
                                        </p:cTn>
                                        <p:tgtEl>
                                          <p:spTgt spid="3">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5" dur="1000" decel="50000" fill="hold">
                                          <p:stCondLst>
                                            <p:cond delay="0"/>
                                          </p:stCondLst>
                                        </p:cTn>
                                        <p:tgtEl>
                                          <p:spTgt spid="3">
                                            <p:txEl>
                                              <p:pRg st="13" end="13"/>
                                            </p:txEl>
                                          </p:spTgt>
                                        </p:tgtEl>
                                        <p:attrNameLst>
                                          <p:attrName>ppt_x</p:attrName>
                                          <p:attrName>ppt_y</p:attrName>
                                        </p:attrNameLst>
                                      </p:cBhvr>
                                    </p:animMotion>
                                    <p:animEffect transition="in" filter="fade">
                                      <p:cBhvr>
                                        <p:cTn id="76" dur="1000"/>
                                        <p:tgtEl>
                                          <p:spTgt spid="3">
                                            <p:txEl>
                                              <p:pRg st="13" end="1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39" presetClass="entr" presetSubtype="0" accel="100000" fill="hold" nodeType="clickEffect">
                                  <p:stCondLst>
                                    <p:cond delay="0"/>
                                  </p:stCondLst>
                                  <p:childTnLst>
                                    <p:set>
                                      <p:cBhvr>
                                        <p:cTn id="80" dur="1" fill="hold">
                                          <p:stCondLst>
                                            <p:cond delay="0"/>
                                          </p:stCondLst>
                                        </p:cTn>
                                        <p:tgtEl>
                                          <p:spTgt spid="8194"/>
                                        </p:tgtEl>
                                        <p:attrNameLst>
                                          <p:attrName>style.visibility</p:attrName>
                                        </p:attrNameLst>
                                      </p:cBhvr>
                                      <p:to>
                                        <p:strVal val="visible"/>
                                      </p:to>
                                    </p:set>
                                    <p:anim calcmode="lin" valueType="num">
                                      <p:cBhvr>
                                        <p:cTn id="81" dur="500" fill="hold"/>
                                        <p:tgtEl>
                                          <p:spTgt spid="8194"/>
                                        </p:tgtEl>
                                        <p:attrNameLst>
                                          <p:attrName>ppt_h</p:attrName>
                                        </p:attrNameLst>
                                      </p:cBhvr>
                                      <p:tavLst>
                                        <p:tav tm="0">
                                          <p:val>
                                            <p:strVal val="#ppt_h/20"/>
                                          </p:val>
                                        </p:tav>
                                        <p:tav tm="50000">
                                          <p:val>
                                            <p:strVal val="#ppt_h/20"/>
                                          </p:val>
                                        </p:tav>
                                        <p:tav tm="100000">
                                          <p:val>
                                            <p:strVal val="#ppt_h"/>
                                          </p:val>
                                        </p:tav>
                                      </p:tavLst>
                                    </p:anim>
                                    <p:anim calcmode="lin" valueType="num">
                                      <p:cBhvr>
                                        <p:cTn id="82" dur="500" fill="hold"/>
                                        <p:tgtEl>
                                          <p:spTgt spid="8194"/>
                                        </p:tgtEl>
                                        <p:attrNameLst>
                                          <p:attrName>ppt_w</p:attrName>
                                        </p:attrNameLst>
                                      </p:cBhvr>
                                      <p:tavLst>
                                        <p:tav tm="0">
                                          <p:val>
                                            <p:strVal val="#ppt_w+.3"/>
                                          </p:val>
                                        </p:tav>
                                        <p:tav tm="50000">
                                          <p:val>
                                            <p:strVal val="#ppt_w+.3"/>
                                          </p:val>
                                        </p:tav>
                                        <p:tav tm="100000">
                                          <p:val>
                                            <p:strVal val="#ppt_w"/>
                                          </p:val>
                                        </p:tav>
                                      </p:tavLst>
                                    </p:anim>
                                    <p:anim calcmode="lin" valueType="num">
                                      <p:cBhvr>
                                        <p:cTn id="83" dur="500" fill="hold"/>
                                        <p:tgtEl>
                                          <p:spTgt spid="8194"/>
                                        </p:tgtEl>
                                        <p:attrNameLst>
                                          <p:attrName>ppt_x</p:attrName>
                                        </p:attrNameLst>
                                      </p:cBhvr>
                                      <p:tavLst>
                                        <p:tav tm="0">
                                          <p:val>
                                            <p:strVal val="#ppt_x-.3"/>
                                          </p:val>
                                        </p:tav>
                                        <p:tav tm="50000">
                                          <p:val>
                                            <p:strVal val="#ppt_x"/>
                                          </p:val>
                                        </p:tav>
                                        <p:tav tm="100000">
                                          <p:val>
                                            <p:strVal val="#ppt_x"/>
                                          </p:val>
                                        </p:tav>
                                      </p:tavLst>
                                    </p:anim>
                                    <p:anim calcmode="lin" valueType="num">
                                      <p:cBhvr>
                                        <p:cTn id="84"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t0.gstatic.com/images?q=tbn:ANd9GcTY_YALww9SVJ-0NhstXbiyH8DuymS4U2mQVqVd_WibLHec2S8h"/>
          <p:cNvPicPr>
            <a:picLocks noChangeAspect="1" noChangeArrowheads="1"/>
          </p:cNvPicPr>
          <p:nvPr/>
        </p:nvPicPr>
        <p:blipFill>
          <a:blip r:embed="rId2" cstate="print"/>
          <a:srcRect/>
          <a:stretch>
            <a:fillRect/>
          </a:stretch>
        </p:blipFill>
        <p:spPr bwMode="auto">
          <a:xfrm>
            <a:off x="1500166" y="4929198"/>
            <a:ext cx="1890709" cy="1514074"/>
          </a:xfrm>
          <a:prstGeom prst="rect">
            <a:avLst/>
          </a:prstGeom>
          <a:noFill/>
        </p:spPr>
      </p:pic>
      <p:sp>
        <p:nvSpPr>
          <p:cNvPr id="3" name="2 Marcador de contenido"/>
          <p:cNvSpPr>
            <a:spLocks noGrp="1"/>
          </p:cNvSpPr>
          <p:nvPr>
            <p:ph idx="1"/>
          </p:nvPr>
        </p:nvSpPr>
        <p:spPr>
          <a:xfrm>
            <a:off x="428596" y="357166"/>
            <a:ext cx="8229600" cy="5572164"/>
          </a:xfrm>
        </p:spPr>
        <p:txBody>
          <a:bodyPr>
            <a:normAutofit/>
          </a:bodyPr>
          <a:lstStyle/>
          <a:p>
            <a:r>
              <a:rPr lang="es-AR" sz="1800" dirty="0" smtClean="0"/>
              <a:t>Tanto </a:t>
            </a:r>
            <a:r>
              <a:rPr lang="es-AR" sz="1800" b="1" dirty="0" smtClean="0"/>
              <a:t>Gros (2004) </a:t>
            </a:r>
            <a:r>
              <a:rPr lang="es-AR" sz="1800" dirty="0" smtClean="0"/>
              <a:t>como</a:t>
            </a:r>
            <a:r>
              <a:rPr lang="es-AR" sz="1800" b="1" dirty="0" smtClean="0"/>
              <a:t> Pindado (2005) </a:t>
            </a:r>
            <a:r>
              <a:rPr lang="es-AR" sz="1800" dirty="0" smtClean="0"/>
              <a:t>nos dan algunas pistas. Ponen el acento en los atractivos de los videojuegos, y nos proponen convertirlos en recursos educativos en nuestros centros educativos. Los aspectos más destacados son:</a:t>
            </a:r>
          </a:p>
          <a:p>
            <a:pPr lvl="1"/>
            <a:r>
              <a:rPr lang="es-AR" sz="1400" dirty="0" smtClean="0"/>
              <a:t>1. Visión general para conocer cuál es el objetivo.</a:t>
            </a:r>
          </a:p>
          <a:p>
            <a:pPr lvl="1"/>
            <a:r>
              <a:rPr lang="es-AR" sz="1400" dirty="0" smtClean="0"/>
              <a:t>2. Estructura sólida. Con un número limitado de opciones que el usuario puede elegir.</a:t>
            </a:r>
          </a:p>
          <a:p>
            <a:pPr lvl="1"/>
            <a:r>
              <a:rPr lang="es-AR" sz="1400" dirty="0" smtClean="0"/>
              <a:t>3. Individualización al ritmo personal. Capacidad de adaptación al usuario según su destreza. Presentando niveles de dificultad progresivos.</a:t>
            </a:r>
          </a:p>
          <a:p>
            <a:pPr lvl="1"/>
            <a:r>
              <a:rPr lang="es-AR" sz="1400" dirty="0" smtClean="0"/>
              <a:t>4. Retos continuos que precisan de una constante superación personal.</a:t>
            </a:r>
          </a:p>
          <a:p>
            <a:pPr lvl="1"/>
            <a:r>
              <a:rPr lang="es-AR" sz="1400" dirty="0" smtClean="0"/>
              <a:t>5. Situación de competitividad por saber quién es el mejor.</a:t>
            </a:r>
          </a:p>
          <a:p>
            <a:pPr lvl="1"/>
            <a:r>
              <a:rPr lang="es-AR" sz="1400" dirty="0" smtClean="0"/>
              <a:t>6. Manejo fácil de aprender, pero difícil de ganar.</a:t>
            </a:r>
          </a:p>
          <a:p>
            <a:pPr lvl="1"/>
            <a:r>
              <a:rPr lang="es-AR" sz="1400" dirty="0" smtClean="0"/>
              <a:t>7. Recibir un </a:t>
            </a:r>
            <a:r>
              <a:rPr lang="es-AR" sz="1400" dirty="0" err="1" smtClean="0"/>
              <a:t>feedback</a:t>
            </a:r>
            <a:r>
              <a:rPr lang="es-AR" sz="1400" dirty="0" smtClean="0"/>
              <a:t> constante para saber si se juega bien.</a:t>
            </a:r>
          </a:p>
          <a:p>
            <a:pPr lvl="1"/>
            <a:r>
              <a:rPr lang="es-AR" sz="1400" dirty="0" smtClean="0"/>
              <a:t>8. Existencia de incentivos (puntuaciones, pasar de pantallas…).</a:t>
            </a:r>
          </a:p>
          <a:p>
            <a:pPr lvl="1"/>
            <a:r>
              <a:rPr lang="es-AR" sz="1400" dirty="0" smtClean="0"/>
              <a:t>9. Aumenta la autoestima.</a:t>
            </a:r>
          </a:p>
          <a:p>
            <a:pPr lvl="1"/>
            <a:r>
              <a:rPr lang="es-AR" sz="1400" dirty="0" smtClean="0"/>
              <a:t>10. Incluyen exploración y descubrimiento.</a:t>
            </a:r>
          </a:p>
          <a:p>
            <a:pPr lvl="1"/>
            <a:r>
              <a:rPr lang="es-AR" sz="1400" dirty="0" smtClean="0"/>
              <a:t>11. Proporcionan ayudas, pistas, web… para mejorar el juego.</a:t>
            </a:r>
          </a:p>
          <a:p>
            <a:pPr lvl="1"/>
            <a:r>
              <a:rPr lang="es-AR" sz="1400" dirty="0" smtClean="0"/>
              <a:t>12. Incluyen la posibilidad de guardar los progresos.</a:t>
            </a:r>
          </a:p>
          <a:p>
            <a:pPr lvl="1"/>
            <a:r>
              <a:rPr lang="es-AR" sz="1400" dirty="0" smtClean="0"/>
              <a:t>13. Es una actividad de ocio, incluida en la atractiva “cultura electrónica”.</a:t>
            </a:r>
            <a:endParaRPr lang="es-AR" sz="14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16</a:t>
            </a:fld>
            <a:endParaRPr lang="es-VE"/>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3">
                                            <p:txEl>
                                              <p:pRg st="9" end="9"/>
                                            </p:txEl>
                                          </p:spTgt>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grpId="0"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69" dur="1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grpId="0" nodeType="with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75" dur="1000" fill="hold"/>
                                        <p:tgtEl>
                                          <p:spTgt spid="3">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3">
                                            <p:txEl>
                                              <p:pRg st="11" end="11"/>
                                            </p:txEl>
                                          </p:spTgt>
                                        </p:tgtEl>
                                        <p:attrNameLst>
                                          <p:attrName>ppt_y</p:attrName>
                                        </p:attrNameLst>
                                      </p:cBhvr>
                                      <p:tavLst>
                                        <p:tav tm="0" fmla="#ppt_y+(sin(-2*pi*(1-$))*-#ppt_x+cos(-2*pi*(1-$))*(1-#ppt_y))*(1-$)">
                                          <p:val>
                                            <p:fltVal val="0"/>
                                          </p:val>
                                        </p:tav>
                                        <p:tav tm="100000">
                                          <p:val>
                                            <p:fltVal val="1"/>
                                          </p:val>
                                        </p:tav>
                                      </p:tavLst>
                                    </p:anim>
                                  </p:childTnLst>
                                </p:cTn>
                              </p:par>
                              <p:par>
                                <p:cTn id="77" presetID="15" presetClass="entr" presetSubtype="0" fill="hold" grpId="0" nodeType="with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12" end="12"/>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3">
                                            <p:txEl>
                                              <p:pRg st="12" end="12"/>
                                            </p:txEl>
                                          </p:spTgt>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grpId="0" nodeType="with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p:cTn id="85"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6"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87" dur="1000" fill="hold"/>
                                        <p:tgtEl>
                                          <p:spTgt spid="3">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88" dur="1000" fill="hold"/>
                                        <p:tgtEl>
                                          <p:spTgt spid="3">
                                            <p:txEl>
                                              <p:pRg st="13" end="1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9" fill="hold">
                      <p:stCondLst>
                        <p:cond delay="indefinite"/>
                      </p:stCondLst>
                      <p:childTnLst>
                        <p:par>
                          <p:cTn id="90" fill="hold">
                            <p:stCondLst>
                              <p:cond delay="0"/>
                            </p:stCondLst>
                            <p:childTnLst>
                              <p:par>
                                <p:cTn id="91" presetID="25" presetClass="entr" presetSubtype="0" fill="hold" nodeType="clickEffect">
                                  <p:stCondLst>
                                    <p:cond delay="0"/>
                                  </p:stCondLst>
                                  <p:childTnLst>
                                    <p:set>
                                      <p:cBhvr>
                                        <p:cTn id="92" dur="1" fill="hold">
                                          <p:stCondLst>
                                            <p:cond delay="0"/>
                                          </p:stCondLst>
                                        </p:cTn>
                                        <p:tgtEl>
                                          <p:spTgt spid="7170"/>
                                        </p:tgtEl>
                                        <p:attrNameLst>
                                          <p:attrName>style.visibility</p:attrName>
                                        </p:attrNameLst>
                                      </p:cBhvr>
                                      <p:to>
                                        <p:strVal val="visible"/>
                                      </p:to>
                                    </p:set>
                                    <p:anim calcmode="lin" valueType="num">
                                      <p:cBhvr>
                                        <p:cTn id="93" dur="500" decel="50000" fill="hold">
                                          <p:stCondLst>
                                            <p:cond delay="0"/>
                                          </p:stCondLst>
                                        </p:cTn>
                                        <p:tgtEl>
                                          <p:spTgt spid="7170"/>
                                        </p:tgtEl>
                                        <p:attrNameLst>
                                          <p:attrName>style.rotation</p:attrName>
                                        </p:attrNameLst>
                                      </p:cBhvr>
                                      <p:tavLst>
                                        <p:tav tm="0">
                                          <p:val>
                                            <p:fltVal val="-90"/>
                                          </p:val>
                                        </p:tav>
                                        <p:tav tm="100000">
                                          <p:val>
                                            <p:fltVal val="0"/>
                                          </p:val>
                                        </p:tav>
                                      </p:tavLst>
                                    </p:anim>
                                    <p:anim calcmode="lin" valueType="num">
                                      <p:cBhvr>
                                        <p:cTn id="94" dur="500" decel="50000" fill="hold">
                                          <p:stCondLst>
                                            <p:cond delay="0"/>
                                          </p:stCondLst>
                                        </p:cTn>
                                        <p:tgtEl>
                                          <p:spTgt spid="7170"/>
                                        </p:tgtEl>
                                        <p:attrNameLst>
                                          <p:attrName>ppt_w</p:attrName>
                                        </p:attrNameLst>
                                      </p:cBhvr>
                                      <p:tavLst>
                                        <p:tav tm="0">
                                          <p:val>
                                            <p:strVal val="#ppt_w"/>
                                          </p:val>
                                        </p:tav>
                                        <p:tav tm="100000">
                                          <p:val>
                                            <p:strVal val="#ppt_w*.05"/>
                                          </p:val>
                                        </p:tav>
                                      </p:tavLst>
                                    </p:anim>
                                    <p:anim calcmode="lin" valueType="num">
                                      <p:cBhvr>
                                        <p:cTn id="95" dur="500" accel="50000" fill="hold">
                                          <p:stCondLst>
                                            <p:cond delay="500"/>
                                          </p:stCondLst>
                                        </p:cTn>
                                        <p:tgtEl>
                                          <p:spTgt spid="7170"/>
                                        </p:tgtEl>
                                        <p:attrNameLst>
                                          <p:attrName>ppt_w</p:attrName>
                                        </p:attrNameLst>
                                      </p:cBhvr>
                                      <p:tavLst>
                                        <p:tav tm="0">
                                          <p:val>
                                            <p:strVal val="#ppt_w*.05"/>
                                          </p:val>
                                        </p:tav>
                                        <p:tav tm="100000">
                                          <p:val>
                                            <p:strVal val="#ppt_w"/>
                                          </p:val>
                                        </p:tav>
                                      </p:tavLst>
                                    </p:anim>
                                    <p:anim calcmode="lin" valueType="num">
                                      <p:cBhvr>
                                        <p:cTn id="96" dur="1000" fill="hold"/>
                                        <p:tgtEl>
                                          <p:spTgt spid="7170"/>
                                        </p:tgtEl>
                                        <p:attrNameLst>
                                          <p:attrName>ppt_h</p:attrName>
                                        </p:attrNameLst>
                                      </p:cBhvr>
                                      <p:tavLst>
                                        <p:tav tm="0">
                                          <p:val>
                                            <p:strVal val="#ppt_h"/>
                                          </p:val>
                                        </p:tav>
                                        <p:tav tm="100000">
                                          <p:val>
                                            <p:strVal val="#ppt_h"/>
                                          </p:val>
                                        </p:tav>
                                      </p:tavLst>
                                    </p:anim>
                                    <p:anim calcmode="lin" valueType="num">
                                      <p:cBhvr>
                                        <p:cTn id="97" dur="500" decel="50000" fill="hold">
                                          <p:stCondLst>
                                            <p:cond delay="0"/>
                                          </p:stCondLst>
                                        </p:cTn>
                                        <p:tgtEl>
                                          <p:spTgt spid="7170"/>
                                        </p:tgtEl>
                                        <p:attrNameLst>
                                          <p:attrName>ppt_x</p:attrName>
                                        </p:attrNameLst>
                                      </p:cBhvr>
                                      <p:tavLst>
                                        <p:tav tm="0">
                                          <p:val>
                                            <p:strVal val="#ppt_x+.4"/>
                                          </p:val>
                                        </p:tav>
                                        <p:tav tm="100000">
                                          <p:val>
                                            <p:strVal val="#ppt_x"/>
                                          </p:val>
                                        </p:tav>
                                      </p:tavLst>
                                    </p:anim>
                                    <p:anim calcmode="lin" valueType="num">
                                      <p:cBhvr>
                                        <p:cTn id="98" dur="500" decel="50000" fill="hold">
                                          <p:stCondLst>
                                            <p:cond delay="0"/>
                                          </p:stCondLst>
                                        </p:cTn>
                                        <p:tgtEl>
                                          <p:spTgt spid="7170"/>
                                        </p:tgtEl>
                                        <p:attrNameLst>
                                          <p:attrName>ppt_y</p:attrName>
                                        </p:attrNameLst>
                                      </p:cBhvr>
                                      <p:tavLst>
                                        <p:tav tm="0">
                                          <p:val>
                                            <p:strVal val="#ppt_y-.2"/>
                                          </p:val>
                                        </p:tav>
                                        <p:tav tm="100000">
                                          <p:val>
                                            <p:strVal val="#ppt_y+.1"/>
                                          </p:val>
                                        </p:tav>
                                      </p:tavLst>
                                    </p:anim>
                                    <p:anim calcmode="lin" valueType="num">
                                      <p:cBhvr>
                                        <p:cTn id="99" dur="500" accel="50000" fill="hold">
                                          <p:stCondLst>
                                            <p:cond delay="500"/>
                                          </p:stCondLst>
                                        </p:cTn>
                                        <p:tgtEl>
                                          <p:spTgt spid="7170"/>
                                        </p:tgtEl>
                                        <p:attrNameLst>
                                          <p:attrName>ppt_y</p:attrName>
                                        </p:attrNameLst>
                                      </p:cBhvr>
                                      <p:tavLst>
                                        <p:tav tm="0">
                                          <p:val>
                                            <p:strVal val="#ppt_y+.1"/>
                                          </p:val>
                                        </p:tav>
                                        <p:tav tm="100000">
                                          <p:val>
                                            <p:strVal val="#ppt_y"/>
                                          </p:val>
                                        </p:tav>
                                      </p:tavLst>
                                    </p:anim>
                                    <p:animEffect transition="in" filter="fade">
                                      <p:cBhvr>
                                        <p:cTn id="100" dur="1000" decel="50000">
                                          <p:stCondLst>
                                            <p:cond delay="0"/>
                                          </p:stCondLst>
                                        </p:cTn>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Estrella de 7 puntas"/>
          <p:cNvSpPr/>
          <p:nvPr/>
        </p:nvSpPr>
        <p:spPr>
          <a:xfrm>
            <a:off x="2428860" y="2928934"/>
            <a:ext cx="2214578" cy="2214578"/>
          </a:xfrm>
          <a:prstGeom prst="star7">
            <a:avLst/>
          </a:prstGeom>
          <a:solidFill>
            <a:schemeClr val="accent2">
              <a:lumMod val="60000"/>
              <a:lumOff val="40000"/>
            </a:schemeClr>
          </a:solidFill>
          <a:effectLst>
            <a:outerShdw blurRad="38100" dist="1295400" dir="498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3074" name="Picture 2"/>
          <p:cNvPicPr>
            <a:picLocks noChangeAspect="1" noChangeArrowheads="1"/>
          </p:cNvPicPr>
          <p:nvPr/>
        </p:nvPicPr>
        <p:blipFill>
          <a:blip r:embed="rId2" cstate="print"/>
          <a:srcRect/>
          <a:stretch>
            <a:fillRect/>
          </a:stretch>
        </p:blipFill>
        <p:spPr bwMode="auto">
          <a:xfrm>
            <a:off x="5072066" y="285728"/>
            <a:ext cx="3867150" cy="4010025"/>
          </a:xfrm>
          <a:prstGeom prst="rect">
            <a:avLst/>
          </a:prstGeom>
          <a:noFill/>
          <a:ln w="9525">
            <a:noFill/>
            <a:miter lim="800000"/>
            <a:headEnd/>
            <a:tailEnd/>
          </a:ln>
          <a:effectLst/>
        </p:spPr>
      </p:pic>
      <p:sp>
        <p:nvSpPr>
          <p:cNvPr id="2" name="1 Título"/>
          <p:cNvSpPr>
            <a:spLocks noGrp="1"/>
          </p:cNvSpPr>
          <p:nvPr>
            <p:ph type="title"/>
          </p:nvPr>
        </p:nvSpPr>
        <p:spPr/>
        <p:txBody>
          <a:bodyPr>
            <a:noAutofit/>
          </a:bodyPr>
          <a:lstStyle/>
          <a:p>
            <a:r>
              <a:rPr lang="es-AR" b="1" dirty="0" smtClean="0"/>
              <a:t>Recomendaciones para el uso de los </a:t>
            </a:r>
            <a:r>
              <a:rPr lang="es-AR" b="1" dirty="0" err="1" smtClean="0"/>
              <a:t>VideoJuegos</a:t>
            </a:r>
            <a:endParaRPr lang="es-AR" b="1" dirty="0" smtClean="0"/>
          </a:p>
        </p:txBody>
      </p:sp>
      <p:sp>
        <p:nvSpPr>
          <p:cNvPr id="3" name="2 Marcador de contenido"/>
          <p:cNvSpPr>
            <a:spLocks noGrp="1"/>
          </p:cNvSpPr>
          <p:nvPr>
            <p:ph idx="1"/>
          </p:nvPr>
        </p:nvSpPr>
        <p:spPr>
          <a:xfrm>
            <a:off x="500034" y="1714488"/>
            <a:ext cx="8229600" cy="4525963"/>
          </a:xfrm>
        </p:spPr>
        <p:txBody>
          <a:bodyPr>
            <a:normAutofit fontScale="92500" lnSpcReduction="10000"/>
          </a:bodyPr>
          <a:lstStyle/>
          <a:p>
            <a:r>
              <a:rPr lang="es-AR" sz="1900" dirty="0" smtClean="0"/>
              <a:t>Los teóricos peligros del uso de videojuegos vienen, como en cualquier cosa, por su abuso. Para evitarlo, podemos dar una serie de recomendaciones:</a:t>
            </a:r>
          </a:p>
          <a:p>
            <a:pPr lvl="1"/>
            <a:r>
              <a:rPr lang="es-AR" sz="1500" dirty="0" smtClean="0"/>
              <a:t>Jugar en grupo, si puede ser en familia.</a:t>
            </a:r>
          </a:p>
          <a:p>
            <a:pPr lvl="1"/>
            <a:r>
              <a:rPr lang="es-AR" sz="1500" dirty="0" smtClean="0"/>
              <a:t>Conocer previamente los contenidos y adaptarlos a la edad del usuario</a:t>
            </a:r>
          </a:p>
          <a:p>
            <a:pPr lvl="1"/>
            <a:r>
              <a:rPr lang="es-AR" sz="1500" dirty="0" smtClean="0"/>
              <a:t>Jugar con ellos, compartir su experiencia de juego y competir con ellos, esto ayuda a establecer una relación más cercana y de empatía.</a:t>
            </a:r>
          </a:p>
          <a:p>
            <a:pPr lvl="1"/>
            <a:r>
              <a:rPr lang="es-AR" sz="1500" dirty="0" smtClean="0"/>
              <a:t>Entablar diálogos para saber por qué les motivan tanto, y por qué a los padres les pueden parecer perjudiciales. Animar a verbalizar lo que ve y lo que siente porque es una manera de distanciarse de ello (</a:t>
            </a:r>
            <a:r>
              <a:rPr lang="es-AR" sz="1500" dirty="0" err="1" smtClean="0"/>
              <a:t>Tisseron</a:t>
            </a:r>
            <a:r>
              <a:rPr lang="es-AR" sz="1500" dirty="0" smtClean="0"/>
              <a:t>, 2006).</a:t>
            </a:r>
          </a:p>
          <a:p>
            <a:pPr lvl="1"/>
            <a:r>
              <a:rPr lang="es-AR" sz="1500" dirty="0" smtClean="0"/>
              <a:t>No censurar su uso como primera estrategia, sino buscar alternativas de ocio.</a:t>
            </a:r>
          </a:p>
          <a:p>
            <a:pPr lvl="1"/>
            <a:r>
              <a:rPr lang="pt-BR" sz="1500" dirty="0" smtClean="0"/>
              <a:t>No usar VJ sexistas, violentos o racistas</a:t>
            </a:r>
          </a:p>
          <a:p>
            <a:pPr lvl="1"/>
            <a:r>
              <a:rPr lang="es-AR" sz="1500" dirty="0" smtClean="0"/>
              <a:t>Fomentar los VJ que permitan más de un jugador y animar a que jueguen con amigos</a:t>
            </a:r>
          </a:p>
          <a:p>
            <a:pPr lvl="1"/>
            <a:r>
              <a:rPr lang="es-AR" sz="1500" dirty="0" smtClean="0"/>
              <a:t>Limitar el tiempo de juego a 30-60 minutos al día</a:t>
            </a:r>
          </a:p>
          <a:p>
            <a:pPr lvl="1"/>
            <a:r>
              <a:rPr lang="es-AR" sz="1500" dirty="0" smtClean="0"/>
              <a:t>Diversificar los juegos</a:t>
            </a:r>
          </a:p>
          <a:p>
            <a:pPr lvl="1"/>
            <a:r>
              <a:rPr lang="es-AR" sz="1500" dirty="0" smtClean="0"/>
              <a:t>Buscar sistemas de selección de VJ</a:t>
            </a:r>
          </a:p>
          <a:p>
            <a:pPr lvl="1"/>
            <a:r>
              <a:rPr lang="es-AR" sz="1500" dirty="0" smtClean="0"/>
              <a:t>Ayudar a los niños a tomarse los juegos con perspectiva. Observar de qué manera los juegos afectan a sus hijos. Si le parece que están más agresivos después de pasar un rato jugando a cierto juego, hable con ellos sobre el juego y ayúdales a comprender que la violencia que refleja es distinta de lo que ocurre en la vida real. Esto puede ayudarles a identificarse menos con los personajes agresivos y a reducir los efectos negativos que puedan tener los videojuegos.</a:t>
            </a:r>
            <a:endParaRPr lang="es-AR" sz="15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dirty="0" smtClean="0"/>
              <a:t>Gabriel </a:t>
            </a:r>
            <a:r>
              <a:rPr lang="es-VE" dirty="0" err="1" smtClean="0"/>
              <a:t>Cervini</a:t>
            </a:r>
            <a:endParaRPr lang="es-VE" dirty="0"/>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17</a:t>
            </a:fld>
            <a:endParaRPr lang="es-VE" dirty="0"/>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0" end="0"/>
                                            </p:txEl>
                                          </p:spTgt>
                                        </p:tgtEl>
                                      </p:cBhvr>
                                    </p:animEffect>
                                  </p:childTnLst>
                                </p:cTn>
                              </p:par>
                              <p:par>
                                <p:cTn id="26" presetID="25" presetClass="entr" presetSubtype="0" fill="hold" grpId="0"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1"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
                                            <p:txEl>
                                              <p:pRg st="1" end="1"/>
                                            </p:txEl>
                                          </p:spTgt>
                                        </p:tgtEl>
                                      </p:cBhvr>
                                    </p:animEffect>
                                  </p:childTnLst>
                                </p:cTn>
                              </p:par>
                              <p:par>
                                <p:cTn id="36" presetID="25" presetClass="entr" presetSubtype="0" fill="hold" grpId="0" nodeType="with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1"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
                                            <p:txEl>
                                              <p:pRg st="2" end="2"/>
                                            </p:txEl>
                                          </p:spTgt>
                                        </p:tgtEl>
                                      </p:cBhvr>
                                    </p:animEffect>
                                  </p:childTnLst>
                                </p:cTn>
                              </p:par>
                              <p:par>
                                <p:cTn id="46" presetID="25" presetClass="entr" presetSubtype="0" fill="hold" grpId="0" nodeType="with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9"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0"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1"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2"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3"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4"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5" dur="1000" decel="50000">
                                          <p:stCondLst>
                                            <p:cond delay="0"/>
                                          </p:stCondLst>
                                        </p:cTn>
                                        <p:tgtEl>
                                          <p:spTgt spid="3">
                                            <p:txEl>
                                              <p:pRg st="3" end="3"/>
                                            </p:txEl>
                                          </p:spTgt>
                                        </p:tgtEl>
                                      </p:cBhvr>
                                    </p:animEffect>
                                  </p:childTnLst>
                                </p:cTn>
                              </p:par>
                              <p:par>
                                <p:cTn id="56" presetID="25" presetClass="entr" presetSubtype="0" fill="hold" grpId="0" nodeType="with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 calcmode="lin" valueType="num">
                                      <p:cBhvr>
                                        <p:cTn id="58"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9"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0"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1"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2"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3"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4"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5" dur="1000" decel="50000">
                                          <p:stCondLst>
                                            <p:cond delay="0"/>
                                          </p:stCondLst>
                                        </p:cTn>
                                        <p:tgtEl>
                                          <p:spTgt spid="3">
                                            <p:txEl>
                                              <p:pRg st="4" end="4"/>
                                            </p:txEl>
                                          </p:spTgt>
                                        </p:tgtEl>
                                      </p:cBhvr>
                                    </p:animEffect>
                                  </p:childTnLst>
                                </p:cTn>
                              </p:par>
                              <p:par>
                                <p:cTn id="66" presetID="25" presetClass="entr" presetSubtype="0" fill="hold" grpId="0" nodeType="withEffect">
                                  <p:stCondLst>
                                    <p:cond delay="0"/>
                                  </p:stCondLst>
                                  <p:childTnLst>
                                    <p:set>
                                      <p:cBhvr>
                                        <p:cTn id="67" dur="1" fill="hold">
                                          <p:stCondLst>
                                            <p:cond delay="0"/>
                                          </p:stCondLst>
                                        </p:cTn>
                                        <p:tgtEl>
                                          <p:spTgt spid="3">
                                            <p:txEl>
                                              <p:pRg st="5" end="5"/>
                                            </p:txEl>
                                          </p:spTgt>
                                        </p:tgtEl>
                                        <p:attrNameLst>
                                          <p:attrName>style.visibility</p:attrName>
                                        </p:attrNameLst>
                                      </p:cBhvr>
                                      <p:to>
                                        <p:strVal val="visible"/>
                                      </p:to>
                                    </p:set>
                                    <p:anim calcmode="lin" valueType="num">
                                      <p:cBhvr>
                                        <p:cTn id="68"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9"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0"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1"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2"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3"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4"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5" dur="1000" decel="50000">
                                          <p:stCondLst>
                                            <p:cond delay="0"/>
                                          </p:stCondLst>
                                        </p:cTn>
                                        <p:tgtEl>
                                          <p:spTgt spid="3">
                                            <p:txEl>
                                              <p:pRg st="5" end="5"/>
                                            </p:txEl>
                                          </p:spTgt>
                                        </p:tgtEl>
                                      </p:cBhvr>
                                    </p:animEffect>
                                  </p:childTnLst>
                                </p:cTn>
                              </p:par>
                              <p:par>
                                <p:cTn id="76" presetID="25" presetClass="entr" presetSubtype="0" fill="hold" grpId="0" nodeType="withEffect">
                                  <p:stCondLst>
                                    <p:cond delay="0"/>
                                  </p:stCondLst>
                                  <p:childTnLst>
                                    <p:set>
                                      <p:cBhvr>
                                        <p:cTn id="77" dur="1" fill="hold">
                                          <p:stCondLst>
                                            <p:cond delay="0"/>
                                          </p:stCondLst>
                                        </p:cTn>
                                        <p:tgtEl>
                                          <p:spTgt spid="3">
                                            <p:txEl>
                                              <p:pRg st="6" end="6"/>
                                            </p:txEl>
                                          </p:spTgt>
                                        </p:tgtEl>
                                        <p:attrNameLst>
                                          <p:attrName>style.visibility</p:attrName>
                                        </p:attrNameLst>
                                      </p:cBhvr>
                                      <p:to>
                                        <p:strVal val="visible"/>
                                      </p:to>
                                    </p:set>
                                    <p:anim calcmode="lin" valueType="num">
                                      <p:cBhvr>
                                        <p:cTn id="78"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9"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0"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1"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2"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3"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4"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5" dur="1000" decel="50000">
                                          <p:stCondLst>
                                            <p:cond delay="0"/>
                                          </p:stCondLst>
                                        </p:cTn>
                                        <p:tgtEl>
                                          <p:spTgt spid="3">
                                            <p:txEl>
                                              <p:pRg st="6" end="6"/>
                                            </p:txEl>
                                          </p:spTgt>
                                        </p:tgtEl>
                                      </p:cBhvr>
                                    </p:animEffect>
                                  </p:childTnLst>
                                </p:cTn>
                              </p:par>
                              <p:par>
                                <p:cTn id="86" presetID="25" presetClass="entr" presetSubtype="0" fill="hold" grpId="0" nodeType="with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 calcmode="lin" valueType="num">
                                      <p:cBhvr>
                                        <p:cTn id="88"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89"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0"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1"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2"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3"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4"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5" dur="1000" decel="50000">
                                          <p:stCondLst>
                                            <p:cond delay="0"/>
                                          </p:stCondLst>
                                        </p:cTn>
                                        <p:tgtEl>
                                          <p:spTgt spid="3">
                                            <p:txEl>
                                              <p:pRg st="7" end="7"/>
                                            </p:txEl>
                                          </p:spTgt>
                                        </p:tgtEl>
                                      </p:cBhvr>
                                    </p:animEffect>
                                  </p:childTnLst>
                                </p:cTn>
                              </p:par>
                              <p:par>
                                <p:cTn id="96" presetID="25" presetClass="entr" presetSubtype="0" fill="hold" grpId="0" nodeType="withEffect">
                                  <p:stCondLst>
                                    <p:cond delay="0"/>
                                  </p:stCondLst>
                                  <p:childTnLst>
                                    <p:set>
                                      <p:cBhvr>
                                        <p:cTn id="97" dur="1" fill="hold">
                                          <p:stCondLst>
                                            <p:cond delay="0"/>
                                          </p:stCondLst>
                                        </p:cTn>
                                        <p:tgtEl>
                                          <p:spTgt spid="3">
                                            <p:txEl>
                                              <p:pRg st="8" end="8"/>
                                            </p:txEl>
                                          </p:spTgt>
                                        </p:tgtEl>
                                        <p:attrNameLst>
                                          <p:attrName>style.visibility</p:attrName>
                                        </p:attrNameLst>
                                      </p:cBhvr>
                                      <p:to>
                                        <p:strVal val="visible"/>
                                      </p:to>
                                    </p:set>
                                    <p:anim calcmode="lin" valueType="num">
                                      <p:cBhvr>
                                        <p:cTn id="98"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99"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0"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1"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2"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3"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4"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05" dur="1000" decel="50000">
                                          <p:stCondLst>
                                            <p:cond delay="0"/>
                                          </p:stCondLst>
                                        </p:cTn>
                                        <p:tgtEl>
                                          <p:spTgt spid="3">
                                            <p:txEl>
                                              <p:pRg st="8" end="8"/>
                                            </p:txEl>
                                          </p:spTgt>
                                        </p:tgtEl>
                                      </p:cBhvr>
                                    </p:animEffect>
                                  </p:childTnLst>
                                </p:cTn>
                              </p:par>
                              <p:par>
                                <p:cTn id="106" presetID="25" presetClass="entr" presetSubtype="0" fill="hold" grpId="0" nodeType="withEffect">
                                  <p:stCondLst>
                                    <p:cond delay="0"/>
                                  </p:stCondLst>
                                  <p:childTnLst>
                                    <p:set>
                                      <p:cBhvr>
                                        <p:cTn id="107" dur="1" fill="hold">
                                          <p:stCondLst>
                                            <p:cond delay="0"/>
                                          </p:stCondLst>
                                        </p:cTn>
                                        <p:tgtEl>
                                          <p:spTgt spid="3">
                                            <p:txEl>
                                              <p:pRg st="9" end="9"/>
                                            </p:txEl>
                                          </p:spTgt>
                                        </p:tgtEl>
                                        <p:attrNameLst>
                                          <p:attrName>style.visibility</p:attrName>
                                        </p:attrNameLst>
                                      </p:cBhvr>
                                      <p:to>
                                        <p:strVal val="visible"/>
                                      </p:to>
                                    </p:set>
                                    <p:anim calcmode="lin" valueType="num">
                                      <p:cBhvr>
                                        <p:cTn id="108" dur="500" decel="50000" fill="hold">
                                          <p:stCondLst>
                                            <p:cond delay="0"/>
                                          </p:stCondLst>
                                        </p:cTn>
                                        <p:tgtEl>
                                          <p:spTgt spid="3">
                                            <p:txEl>
                                              <p:pRg st="9" end="9"/>
                                            </p:txEl>
                                          </p:spTgt>
                                        </p:tgtEl>
                                        <p:attrNameLst>
                                          <p:attrName>style.rotation</p:attrName>
                                        </p:attrNameLst>
                                      </p:cBhvr>
                                      <p:tavLst>
                                        <p:tav tm="0">
                                          <p:val>
                                            <p:fltVal val="-90"/>
                                          </p:val>
                                        </p:tav>
                                        <p:tav tm="100000">
                                          <p:val>
                                            <p:fltVal val="0"/>
                                          </p:val>
                                        </p:tav>
                                      </p:tavLst>
                                    </p:anim>
                                    <p:anim calcmode="lin" valueType="num">
                                      <p:cBhvr>
                                        <p:cTn id="109" dur="500" decel="50000" fill="hold">
                                          <p:stCondLst>
                                            <p:cond delay="0"/>
                                          </p:stCondLst>
                                        </p:cTn>
                                        <p:tgtEl>
                                          <p:spTgt spid="3">
                                            <p:txEl>
                                              <p:pRg st="9" end="9"/>
                                            </p:txEl>
                                          </p:spTgt>
                                        </p:tgtEl>
                                        <p:attrNameLst>
                                          <p:attrName>ppt_w</p:attrName>
                                        </p:attrNameLst>
                                      </p:cBhvr>
                                      <p:tavLst>
                                        <p:tav tm="0">
                                          <p:val>
                                            <p:strVal val="#ppt_w"/>
                                          </p:val>
                                        </p:tav>
                                        <p:tav tm="100000">
                                          <p:val>
                                            <p:strVal val="#ppt_w*.05"/>
                                          </p:val>
                                        </p:tav>
                                      </p:tavLst>
                                    </p:anim>
                                    <p:anim calcmode="lin" valueType="num">
                                      <p:cBhvr>
                                        <p:cTn id="110" dur="500" accel="50000" fill="hold">
                                          <p:stCondLst>
                                            <p:cond delay="500"/>
                                          </p:stCondLst>
                                        </p:cTn>
                                        <p:tgtEl>
                                          <p:spTgt spid="3">
                                            <p:txEl>
                                              <p:pRg st="9" end="9"/>
                                            </p:txEl>
                                          </p:spTgt>
                                        </p:tgtEl>
                                        <p:attrNameLst>
                                          <p:attrName>ppt_w</p:attrName>
                                        </p:attrNameLst>
                                      </p:cBhvr>
                                      <p:tavLst>
                                        <p:tav tm="0">
                                          <p:val>
                                            <p:strVal val="#ppt_w*.05"/>
                                          </p:val>
                                        </p:tav>
                                        <p:tav tm="100000">
                                          <p:val>
                                            <p:strVal val="#ppt_w"/>
                                          </p:val>
                                        </p:tav>
                                      </p:tavLst>
                                    </p:anim>
                                    <p:anim calcmode="lin" valueType="num">
                                      <p:cBhvr>
                                        <p:cTn id="111" dur="10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112" dur="500" decel="50000" fill="hold">
                                          <p:stCondLst>
                                            <p:cond delay="0"/>
                                          </p:stCondLst>
                                        </p:cTn>
                                        <p:tgtEl>
                                          <p:spTgt spid="3">
                                            <p:txEl>
                                              <p:pRg st="9" end="9"/>
                                            </p:txEl>
                                          </p:spTgt>
                                        </p:tgtEl>
                                        <p:attrNameLst>
                                          <p:attrName>ppt_x</p:attrName>
                                        </p:attrNameLst>
                                      </p:cBhvr>
                                      <p:tavLst>
                                        <p:tav tm="0">
                                          <p:val>
                                            <p:strVal val="#ppt_x+.4"/>
                                          </p:val>
                                        </p:tav>
                                        <p:tav tm="100000">
                                          <p:val>
                                            <p:strVal val="#ppt_x"/>
                                          </p:val>
                                        </p:tav>
                                      </p:tavLst>
                                    </p:anim>
                                    <p:anim calcmode="lin" valueType="num">
                                      <p:cBhvr>
                                        <p:cTn id="113" dur="500" decel="50000" fill="hold">
                                          <p:stCondLst>
                                            <p:cond delay="0"/>
                                          </p:stCondLst>
                                        </p:cTn>
                                        <p:tgtEl>
                                          <p:spTgt spid="3">
                                            <p:txEl>
                                              <p:pRg st="9" end="9"/>
                                            </p:txEl>
                                          </p:spTgt>
                                        </p:tgtEl>
                                        <p:attrNameLst>
                                          <p:attrName>ppt_y</p:attrName>
                                        </p:attrNameLst>
                                      </p:cBhvr>
                                      <p:tavLst>
                                        <p:tav tm="0">
                                          <p:val>
                                            <p:strVal val="#ppt_y-.2"/>
                                          </p:val>
                                        </p:tav>
                                        <p:tav tm="100000">
                                          <p:val>
                                            <p:strVal val="#ppt_y+.1"/>
                                          </p:val>
                                        </p:tav>
                                      </p:tavLst>
                                    </p:anim>
                                    <p:anim calcmode="lin" valueType="num">
                                      <p:cBhvr>
                                        <p:cTn id="114" dur="500" accel="50000" fill="hold">
                                          <p:stCondLst>
                                            <p:cond delay="500"/>
                                          </p:stCondLst>
                                        </p:cTn>
                                        <p:tgtEl>
                                          <p:spTgt spid="3">
                                            <p:txEl>
                                              <p:pRg st="9" end="9"/>
                                            </p:txEl>
                                          </p:spTgt>
                                        </p:tgtEl>
                                        <p:attrNameLst>
                                          <p:attrName>ppt_y</p:attrName>
                                        </p:attrNameLst>
                                      </p:cBhvr>
                                      <p:tavLst>
                                        <p:tav tm="0">
                                          <p:val>
                                            <p:strVal val="#ppt_y+.1"/>
                                          </p:val>
                                        </p:tav>
                                        <p:tav tm="100000">
                                          <p:val>
                                            <p:strVal val="#ppt_y"/>
                                          </p:val>
                                        </p:tav>
                                      </p:tavLst>
                                    </p:anim>
                                    <p:animEffect transition="in" filter="fade">
                                      <p:cBhvr>
                                        <p:cTn id="115" dur="1000" decel="50000">
                                          <p:stCondLst>
                                            <p:cond delay="0"/>
                                          </p:stCondLst>
                                        </p:cTn>
                                        <p:tgtEl>
                                          <p:spTgt spid="3">
                                            <p:txEl>
                                              <p:pRg st="9" end="9"/>
                                            </p:txEl>
                                          </p:spTgt>
                                        </p:tgtEl>
                                      </p:cBhvr>
                                    </p:animEffect>
                                  </p:childTnLst>
                                </p:cTn>
                              </p:par>
                              <p:par>
                                <p:cTn id="116" presetID="25" presetClass="entr" presetSubtype="0" fill="hold" grpId="0" nodeType="withEffect">
                                  <p:stCondLst>
                                    <p:cond delay="0"/>
                                  </p:stCondLst>
                                  <p:childTnLst>
                                    <p:set>
                                      <p:cBhvr>
                                        <p:cTn id="117" dur="1" fill="hold">
                                          <p:stCondLst>
                                            <p:cond delay="0"/>
                                          </p:stCondLst>
                                        </p:cTn>
                                        <p:tgtEl>
                                          <p:spTgt spid="3">
                                            <p:txEl>
                                              <p:pRg st="10" end="10"/>
                                            </p:txEl>
                                          </p:spTgt>
                                        </p:tgtEl>
                                        <p:attrNameLst>
                                          <p:attrName>style.visibility</p:attrName>
                                        </p:attrNameLst>
                                      </p:cBhvr>
                                      <p:to>
                                        <p:strVal val="visible"/>
                                      </p:to>
                                    </p:set>
                                    <p:anim calcmode="lin" valueType="num">
                                      <p:cBhvr>
                                        <p:cTn id="118" dur="500" decel="50000" fill="hold">
                                          <p:stCondLst>
                                            <p:cond delay="0"/>
                                          </p:stCondLst>
                                        </p:cTn>
                                        <p:tgtEl>
                                          <p:spTgt spid="3">
                                            <p:txEl>
                                              <p:pRg st="10" end="10"/>
                                            </p:txEl>
                                          </p:spTgt>
                                        </p:tgtEl>
                                        <p:attrNameLst>
                                          <p:attrName>style.rotation</p:attrName>
                                        </p:attrNameLst>
                                      </p:cBhvr>
                                      <p:tavLst>
                                        <p:tav tm="0">
                                          <p:val>
                                            <p:fltVal val="-90"/>
                                          </p:val>
                                        </p:tav>
                                        <p:tav tm="100000">
                                          <p:val>
                                            <p:fltVal val="0"/>
                                          </p:val>
                                        </p:tav>
                                      </p:tavLst>
                                    </p:anim>
                                    <p:anim calcmode="lin" valueType="num">
                                      <p:cBhvr>
                                        <p:cTn id="119" dur="500" decel="50000" fill="hold">
                                          <p:stCondLst>
                                            <p:cond delay="0"/>
                                          </p:stCondLst>
                                        </p:cTn>
                                        <p:tgtEl>
                                          <p:spTgt spid="3">
                                            <p:txEl>
                                              <p:pRg st="10" end="10"/>
                                            </p:txEl>
                                          </p:spTgt>
                                        </p:tgtEl>
                                        <p:attrNameLst>
                                          <p:attrName>ppt_w</p:attrName>
                                        </p:attrNameLst>
                                      </p:cBhvr>
                                      <p:tavLst>
                                        <p:tav tm="0">
                                          <p:val>
                                            <p:strVal val="#ppt_w"/>
                                          </p:val>
                                        </p:tav>
                                        <p:tav tm="100000">
                                          <p:val>
                                            <p:strVal val="#ppt_w*.05"/>
                                          </p:val>
                                        </p:tav>
                                      </p:tavLst>
                                    </p:anim>
                                    <p:anim calcmode="lin" valueType="num">
                                      <p:cBhvr>
                                        <p:cTn id="120" dur="500" accel="50000" fill="hold">
                                          <p:stCondLst>
                                            <p:cond delay="500"/>
                                          </p:stCondLst>
                                        </p:cTn>
                                        <p:tgtEl>
                                          <p:spTgt spid="3">
                                            <p:txEl>
                                              <p:pRg st="10" end="10"/>
                                            </p:txEl>
                                          </p:spTgt>
                                        </p:tgtEl>
                                        <p:attrNameLst>
                                          <p:attrName>ppt_w</p:attrName>
                                        </p:attrNameLst>
                                      </p:cBhvr>
                                      <p:tavLst>
                                        <p:tav tm="0">
                                          <p:val>
                                            <p:strVal val="#ppt_w*.05"/>
                                          </p:val>
                                        </p:tav>
                                        <p:tav tm="100000">
                                          <p:val>
                                            <p:strVal val="#ppt_w"/>
                                          </p:val>
                                        </p:tav>
                                      </p:tavLst>
                                    </p:anim>
                                    <p:anim calcmode="lin" valueType="num">
                                      <p:cBhvr>
                                        <p:cTn id="121" dur="1000" fill="hold"/>
                                        <p:tgtEl>
                                          <p:spTgt spid="3">
                                            <p:txEl>
                                              <p:pRg st="10" end="10"/>
                                            </p:txEl>
                                          </p:spTgt>
                                        </p:tgtEl>
                                        <p:attrNameLst>
                                          <p:attrName>ppt_h</p:attrName>
                                        </p:attrNameLst>
                                      </p:cBhvr>
                                      <p:tavLst>
                                        <p:tav tm="0">
                                          <p:val>
                                            <p:strVal val="#ppt_h"/>
                                          </p:val>
                                        </p:tav>
                                        <p:tav tm="100000">
                                          <p:val>
                                            <p:strVal val="#ppt_h"/>
                                          </p:val>
                                        </p:tav>
                                      </p:tavLst>
                                    </p:anim>
                                    <p:anim calcmode="lin" valueType="num">
                                      <p:cBhvr>
                                        <p:cTn id="122" dur="500" decel="50000" fill="hold">
                                          <p:stCondLst>
                                            <p:cond delay="0"/>
                                          </p:stCondLst>
                                        </p:cTn>
                                        <p:tgtEl>
                                          <p:spTgt spid="3">
                                            <p:txEl>
                                              <p:pRg st="10" end="10"/>
                                            </p:txEl>
                                          </p:spTgt>
                                        </p:tgtEl>
                                        <p:attrNameLst>
                                          <p:attrName>ppt_x</p:attrName>
                                        </p:attrNameLst>
                                      </p:cBhvr>
                                      <p:tavLst>
                                        <p:tav tm="0">
                                          <p:val>
                                            <p:strVal val="#ppt_x+.4"/>
                                          </p:val>
                                        </p:tav>
                                        <p:tav tm="100000">
                                          <p:val>
                                            <p:strVal val="#ppt_x"/>
                                          </p:val>
                                        </p:tav>
                                      </p:tavLst>
                                    </p:anim>
                                    <p:anim calcmode="lin" valueType="num">
                                      <p:cBhvr>
                                        <p:cTn id="123" dur="500" decel="50000" fill="hold">
                                          <p:stCondLst>
                                            <p:cond delay="0"/>
                                          </p:stCondLst>
                                        </p:cTn>
                                        <p:tgtEl>
                                          <p:spTgt spid="3">
                                            <p:txEl>
                                              <p:pRg st="10" end="10"/>
                                            </p:txEl>
                                          </p:spTgt>
                                        </p:tgtEl>
                                        <p:attrNameLst>
                                          <p:attrName>ppt_y</p:attrName>
                                        </p:attrNameLst>
                                      </p:cBhvr>
                                      <p:tavLst>
                                        <p:tav tm="0">
                                          <p:val>
                                            <p:strVal val="#ppt_y-.2"/>
                                          </p:val>
                                        </p:tav>
                                        <p:tav tm="100000">
                                          <p:val>
                                            <p:strVal val="#ppt_y+.1"/>
                                          </p:val>
                                        </p:tav>
                                      </p:tavLst>
                                    </p:anim>
                                    <p:anim calcmode="lin" valueType="num">
                                      <p:cBhvr>
                                        <p:cTn id="124" dur="500" accel="50000" fill="hold">
                                          <p:stCondLst>
                                            <p:cond delay="500"/>
                                          </p:stCondLst>
                                        </p:cTn>
                                        <p:tgtEl>
                                          <p:spTgt spid="3">
                                            <p:txEl>
                                              <p:pRg st="10" end="10"/>
                                            </p:txEl>
                                          </p:spTgt>
                                        </p:tgtEl>
                                        <p:attrNameLst>
                                          <p:attrName>ppt_y</p:attrName>
                                        </p:attrNameLst>
                                      </p:cBhvr>
                                      <p:tavLst>
                                        <p:tav tm="0">
                                          <p:val>
                                            <p:strVal val="#ppt_y+.1"/>
                                          </p:val>
                                        </p:tav>
                                        <p:tav tm="100000">
                                          <p:val>
                                            <p:strVal val="#ppt_y"/>
                                          </p:val>
                                        </p:tav>
                                      </p:tavLst>
                                    </p:anim>
                                    <p:animEffect transition="in" filter="fade">
                                      <p:cBhvr>
                                        <p:cTn id="125" dur="1000" decel="50000">
                                          <p:stCondLst>
                                            <p:cond delay="0"/>
                                          </p:stCondLst>
                                        </p:cTn>
                                        <p:tgtEl>
                                          <p:spTgt spid="3">
                                            <p:txEl>
                                              <p:pRg st="10" end="10"/>
                                            </p:txEl>
                                          </p:spTgt>
                                        </p:tgtEl>
                                      </p:cBhvr>
                                    </p:animEffect>
                                  </p:childTnLst>
                                </p:cTn>
                              </p:par>
                              <p:par>
                                <p:cTn id="126" presetID="25" presetClass="entr" presetSubtype="0" fill="hold" grpId="0" nodeType="withEffect">
                                  <p:stCondLst>
                                    <p:cond delay="0"/>
                                  </p:stCondLst>
                                  <p:childTnLst>
                                    <p:set>
                                      <p:cBhvr>
                                        <p:cTn id="127" dur="1" fill="hold">
                                          <p:stCondLst>
                                            <p:cond delay="0"/>
                                          </p:stCondLst>
                                        </p:cTn>
                                        <p:tgtEl>
                                          <p:spTgt spid="3">
                                            <p:txEl>
                                              <p:pRg st="11" end="11"/>
                                            </p:txEl>
                                          </p:spTgt>
                                        </p:tgtEl>
                                        <p:attrNameLst>
                                          <p:attrName>style.visibility</p:attrName>
                                        </p:attrNameLst>
                                      </p:cBhvr>
                                      <p:to>
                                        <p:strVal val="visible"/>
                                      </p:to>
                                    </p:set>
                                    <p:anim calcmode="lin" valueType="num">
                                      <p:cBhvr>
                                        <p:cTn id="128" dur="500" decel="50000" fill="hold">
                                          <p:stCondLst>
                                            <p:cond delay="0"/>
                                          </p:stCondLst>
                                        </p:cTn>
                                        <p:tgtEl>
                                          <p:spTgt spid="3">
                                            <p:txEl>
                                              <p:pRg st="11" end="11"/>
                                            </p:txEl>
                                          </p:spTgt>
                                        </p:tgtEl>
                                        <p:attrNameLst>
                                          <p:attrName>style.rotation</p:attrName>
                                        </p:attrNameLst>
                                      </p:cBhvr>
                                      <p:tavLst>
                                        <p:tav tm="0">
                                          <p:val>
                                            <p:fltVal val="-90"/>
                                          </p:val>
                                        </p:tav>
                                        <p:tav tm="100000">
                                          <p:val>
                                            <p:fltVal val="0"/>
                                          </p:val>
                                        </p:tav>
                                      </p:tavLst>
                                    </p:anim>
                                    <p:anim calcmode="lin" valueType="num">
                                      <p:cBhvr>
                                        <p:cTn id="129" dur="500" decel="50000" fill="hold">
                                          <p:stCondLst>
                                            <p:cond delay="0"/>
                                          </p:stCondLst>
                                        </p:cTn>
                                        <p:tgtEl>
                                          <p:spTgt spid="3">
                                            <p:txEl>
                                              <p:pRg st="11" end="11"/>
                                            </p:txEl>
                                          </p:spTgt>
                                        </p:tgtEl>
                                        <p:attrNameLst>
                                          <p:attrName>ppt_w</p:attrName>
                                        </p:attrNameLst>
                                      </p:cBhvr>
                                      <p:tavLst>
                                        <p:tav tm="0">
                                          <p:val>
                                            <p:strVal val="#ppt_w"/>
                                          </p:val>
                                        </p:tav>
                                        <p:tav tm="100000">
                                          <p:val>
                                            <p:strVal val="#ppt_w*.05"/>
                                          </p:val>
                                        </p:tav>
                                      </p:tavLst>
                                    </p:anim>
                                    <p:anim calcmode="lin" valueType="num">
                                      <p:cBhvr>
                                        <p:cTn id="130" dur="500" accel="50000" fill="hold">
                                          <p:stCondLst>
                                            <p:cond delay="500"/>
                                          </p:stCondLst>
                                        </p:cTn>
                                        <p:tgtEl>
                                          <p:spTgt spid="3">
                                            <p:txEl>
                                              <p:pRg st="11" end="11"/>
                                            </p:txEl>
                                          </p:spTgt>
                                        </p:tgtEl>
                                        <p:attrNameLst>
                                          <p:attrName>ppt_w</p:attrName>
                                        </p:attrNameLst>
                                      </p:cBhvr>
                                      <p:tavLst>
                                        <p:tav tm="0">
                                          <p:val>
                                            <p:strVal val="#ppt_w*.05"/>
                                          </p:val>
                                        </p:tav>
                                        <p:tav tm="100000">
                                          <p:val>
                                            <p:strVal val="#ppt_w"/>
                                          </p:val>
                                        </p:tav>
                                      </p:tavLst>
                                    </p:anim>
                                    <p:anim calcmode="lin" valueType="num">
                                      <p:cBhvr>
                                        <p:cTn id="131" dur="1000" fill="hold"/>
                                        <p:tgtEl>
                                          <p:spTgt spid="3">
                                            <p:txEl>
                                              <p:pRg st="11" end="11"/>
                                            </p:txEl>
                                          </p:spTgt>
                                        </p:tgtEl>
                                        <p:attrNameLst>
                                          <p:attrName>ppt_h</p:attrName>
                                        </p:attrNameLst>
                                      </p:cBhvr>
                                      <p:tavLst>
                                        <p:tav tm="0">
                                          <p:val>
                                            <p:strVal val="#ppt_h"/>
                                          </p:val>
                                        </p:tav>
                                        <p:tav tm="100000">
                                          <p:val>
                                            <p:strVal val="#ppt_h"/>
                                          </p:val>
                                        </p:tav>
                                      </p:tavLst>
                                    </p:anim>
                                    <p:anim calcmode="lin" valueType="num">
                                      <p:cBhvr>
                                        <p:cTn id="132" dur="500" decel="50000" fill="hold">
                                          <p:stCondLst>
                                            <p:cond delay="0"/>
                                          </p:stCondLst>
                                        </p:cTn>
                                        <p:tgtEl>
                                          <p:spTgt spid="3">
                                            <p:txEl>
                                              <p:pRg st="11" end="11"/>
                                            </p:txEl>
                                          </p:spTgt>
                                        </p:tgtEl>
                                        <p:attrNameLst>
                                          <p:attrName>ppt_x</p:attrName>
                                        </p:attrNameLst>
                                      </p:cBhvr>
                                      <p:tavLst>
                                        <p:tav tm="0">
                                          <p:val>
                                            <p:strVal val="#ppt_x+.4"/>
                                          </p:val>
                                        </p:tav>
                                        <p:tav tm="100000">
                                          <p:val>
                                            <p:strVal val="#ppt_x"/>
                                          </p:val>
                                        </p:tav>
                                      </p:tavLst>
                                    </p:anim>
                                    <p:anim calcmode="lin" valueType="num">
                                      <p:cBhvr>
                                        <p:cTn id="133" dur="500" decel="50000" fill="hold">
                                          <p:stCondLst>
                                            <p:cond delay="0"/>
                                          </p:stCondLst>
                                        </p:cTn>
                                        <p:tgtEl>
                                          <p:spTgt spid="3">
                                            <p:txEl>
                                              <p:pRg st="11" end="11"/>
                                            </p:txEl>
                                          </p:spTgt>
                                        </p:tgtEl>
                                        <p:attrNameLst>
                                          <p:attrName>ppt_y</p:attrName>
                                        </p:attrNameLst>
                                      </p:cBhvr>
                                      <p:tavLst>
                                        <p:tav tm="0">
                                          <p:val>
                                            <p:strVal val="#ppt_y-.2"/>
                                          </p:val>
                                        </p:tav>
                                        <p:tav tm="100000">
                                          <p:val>
                                            <p:strVal val="#ppt_y+.1"/>
                                          </p:val>
                                        </p:tav>
                                      </p:tavLst>
                                    </p:anim>
                                    <p:anim calcmode="lin" valueType="num">
                                      <p:cBhvr>
                                        <p:cTn id="134" dur="500" accel="50000" fill="hold">
                                          <p:stCondLst>
                                            <p:cond delay="500"/>
                                          </p:stCondLst>
                                        </p:cTn>
                                        <p:tgtEl>
                                          <p:spTgt spid="3">
                                            <p:txEl>
                                              <p:pRg st="11" end="11"/>
                                            </p:txEl>
                                          </p:spTgt>
                                        </p:tgtEl>
                                        <p:attrNameLst>
                                          <p:attrName>ppt_y</p:attrName>
                                        </p:attrNameLst>
                                      </p:cBhvr>
                                      <p:tavLst>
                                        <p:tav tm="0">
                                          <p:val>
                                            <p:strVal val="#ppt_y+.1"/>
                                          </p:val>
                                        </p:tav>
                                        <p:tav tm="100000">
                                          <p:val>
                                            <p:strVal val="#ppt_y"/>
                                          </p:val>
                                        </p:tav>
                                      </p:tavLst>
                                    </p:anim>
                                    <p:animEffect transition="in" filter="fade">
                                      <p:cBhvr>
                                        <p:cTn id="135" dur="1000" decel="50000">
                                          <p:stCondLst>
                                            <p:cond delay="0"/>
                                          </p:stCondLst>
                                        </p:cTn>
                                        <p:tgtEl>
                                          <p:spTgt spid="3">
                                            <p:txEl>
                                              <p:pRg st="11" end="11"/>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58" presetClass="entr" presetSubtype="0" accel="100000" fill="hold" nodeType="clickEffect">
                                  <p:stCondLst>
                                    <p:cond delay="0"/>
                                  </p:stCondLst>
                                  <p:childTnLst>
                                    <p:set>
                                      <p:cBhvr>
                                        <p:cTn id="139" dur="1" fill="hold">
                                          <p:stCondLst>
                                            <p:cond delay="0"/>
                                          </p:stCondLst>
                                        </p:cTn>
                                        <p:tgtEl>
                                          <p:spTgt spid="3074"/>
                                        </p:tgtEl>
                                        <p:attrNameLst>
                                          <p:attrName>style.visibility</p:attrName>
                                        </p:attrNameLst>
                                      </p:cBhvr>
                                      <p:to>
                                        <p:strVal val="visible"/>
                                      </p:to>
                                    </p:set>
                                    <p:anim calcmode="lin" valueType="num">
                                      <p:cBhvr>
                                        <p:cTn id="140" dur="500" fill="hold"/>
                                        <p:tgtEl>
                                          <p:spTgt spid="3074"/>
                                        </p:tgtEl>
                                        <p:attrNameLst>
                                          <p:attrName>ppt_w</p:attrName>
                                        </p:attrNameLst>
                                      </p:cBhvr>
                                      <p:tavLst>
                                        <p:tav tm="0">
                                          <p:val>
                                            <p:strVal val="#ppt_w*2.5"/>
                                          </p:val>
                                        </p:tav>
                                        <p:tav tm="100000">
                                          <p:val>
                                            <p:strVal val="#ppt_w"/>
                                          </p:val>
                                        </p:tav>
                                      </p:tavLst>
                                    </p:anim>
                                    <p:anim calcmode="lin" valueType="num">
                                      <p:cBhvr>
                                        <p:cTn id="141" dur="500" fill="hold"/>
                                        <p:tgtEl>
                                          <p:spTgt spid="3074"/>
                                        </p:tgtEl>
                                        <p:attrNameLst>
                                          <p:attrName>ppt_h</p:attrName>
                                        </p:attrNameLst>
                                      </p:cBhvr>
                                      <p:tavLst>
                                        <p:tav tm="0">
                                          <p:val>
                                            <p:strVal val="#ppt_h*0.01"/>
                                          </p:val>
                                        </p:tav>
                                        <p:tav tm="100000">
                                          <p:val>
                                            <p:strVal val="#ppt_h"/>
                                          </p:val>
                                        </p:tav>
                                      </p:tavLst>
                                    </p:anim>
                                    <p:anim calcmode="lin" valueType="num">
                                      <p:cBhvr>
                                        <p:cTn id="142" dur="500" fill="hold"/>
                                        <p:tgtEl>
                                          <p:spTgt spid="3074"/>
                                        </p:tgtEl>
                                        <p:attrNameLst>
                                          <p:attrName>ppt_x</p:attrName>
                                        </p:attrNameLst>
                                      </p:cBhvr>
                                      <p:tavLst>
                                        <p:tav tm="0">
                                          <p:val>
                                            <p:strVal val="#ppt_x"/>
                                          </p:val>
                                        </p:tav>
                                        <p:tav tm="100000">
                                          <p:val>
                                            <p:strVal val="#ppt_x"/>
                                          </p:val>
                                        </p:tav>
                                      </p:tavLst>
                                    </p:anim>
                                    <p:anim calcmode="lin" valueType="num">
                                      <p:cBhvr>
                                        <p:cTn id="143" dur="500" fill="hold"/>
                                        <p:tgtEl>
                                          <p:spTgt spid="3074"/>
                                        </p:tgtEl>
                                        <p:attrNameLst>
                                          <p:attrName>ppt_y</p:attrName>
                                        </p:attrNameLst>
                                      </p:cBhvr>
                                      <p:tavLst>
                                        <p:tav tm="0">
                                          <p:val>
                                            <p:strVal val="#ppt_h+1"/>
                                          </p:val>
                                        </p:tav>
                                        <p:tav tm="100000">
                                          <p:val>
                                            <p:strVal val="#ppt_y"/>
                                          </p:val>
                                        </p:tav>
                                      </p:tavLst>
                                    </p:anim>
                                    <p:animEffect transition="in" filter="fade">
                                      <p:cBhvr>
                                        <p:cTn id="144" dur="500"/>
                                        <p:tgtEl>
                                          <p:spTgt spid="3074"/>
                                        </p:tgtEl>
                                      </p:cBhvr>
                                    </p:animEffect>
                                  </p:childTnLst>
                                </p:cTn>
                              </p:par>
                            </p:childTnLst>
                          </p:cTn>
                        </p:par>
                      </p:childTnLst>
                    </p:cTn>
                  </p:par>
                  <p:par>
                    <p:cTn id="145" fill="hold">
                      <p:stCondLst>
                        <p:cond delay="indefinite"/>
                      </p:stCondLst>
                      <p:childTnLst>
                        <p:par>
                          <p:cTn id="146" fill="hold">
                            <p:stCondLst>
                              <p:cond delay="0"/>
                            </p:stCondLst>
                            <p:childTnLst>
                              <p:par>
                                <p:cTn id="147" presetID="39" presetClass="entr" presetSubtype="0" accel="100000" fill="hold" grpId="0" nodeType="clickEffect">
                                  <p:stCondLst>
                                    <p:cond delay="0"/>
                                  </p:stCondLst>
                                  <p:childTnLst>
                                    <p:set>
                                      <p:cBhvr>
                                        <p:cTn id="148" dur="1" fill="hold">
                                          <p:stCondLst>
                                            <p:cond delay="0"/>
                                          </p:stCondLst>
                                        </p:cTn>
                                        <p:tgtEl>
                                          <p:spTgt spid="8"/>
                                        </p:tgtEl>
                                        <p:attrNameLst>
                                          <p:attrName>style.visibility</p:attrName>
                                        </p:attrNameLst>
                                      </p:cBhvr>
                                      <p:to>
                                        <p:strVal val="visible"/>
                                      </p:to>
                                    </p:set>
                                    <p:anim calcmode="lin" valueType="num">
                                      <p:cBhvr>
                                        <p:cTn id="149"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150"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151"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15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214290"/>
            <a:ext cx="8229600" cy="4525963"/>
          </a:xfrm>
        </p:spPr>
        <p:txBody>
          <a:bodyPr>
            <a:normAutofit/>
          </a:bodyPr>
          <a:lstStyle/>
          <a:p>
            <a:r>
              <a:rPr lang="es-AR" sz="1800" dirty="0" smtClean="0"/>
              <a:t>Detectar situaciones de riesgo:</a:t>
            </a:r>
          </a:p>
          <a:p>
            <a:pPr lvl="1"/>
            <a:r>
              <a:rPr lang="es-AR" sz="1400" dirty="0" smtClean="0"/>
              <a:t>Uso compulsivo de la videoconsola (nada más levantarse o acabar una tarea)</a:t>
            </a:r>
          </a:p>
          <a:p>
            <a:pPr lvl="1"/>
            <a:r>
              <a:rPr lang="es-AR" sz="1400" dirty="0" smtClean="0"/>
              <a:t>Cambios en el comportamiento y rendimiento escolar</a:t>
            </a:r>
          </a:p>
          <a:p>
            <a:pPr lvl="1"/>
            <a:r>
              <a:rPr lang="es-AR" sz="1400" dirty="0" smtClean="0"/>
              <a:t>Desarrollo de un individualismo exagerado</a:t>
            </a:r>
          </a:p>
          <a:p>
            <a:pPr lvl="1"/>
            <a:r>
              <a:rPr lang="es-AR" sz="1400" dirty="0" smtClean="0"/>
              <a:t>Abandono de otras actividades o aficiones</a:t>
            </a:r>
          </a:p>
          <a:p>
            <a:pPr lvl="1"/>
            <a:r>
              <a:rPr lang="es-AR" sz="1400" dirty="0" smtClean="0"/>
              <a:t>Realización de pequeños hurtos y negación cuando se interroga</a:t>
            </a:r>
            <a:endParaRPr lang="es-AR" sz="14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18</a:t>
            </a:fld>
            <a:endParaRPr lang="es-VE"/>
          </a:p>
        </p:txBody>
      </p:sp>
      <p:pic>
        <p:nvPicPr>
          <p:cNvPr id="6146" name="Picture 2" descr="http://t1.gstatic.com/images?q=tbn:ANd9GcQRGSwpPxtoDMnSPBj6w0xa4omV20tEEaLGmXyWDnQosTTCTwvy"/>
          <p:cNvPicPr>
            <a:picLocks noChangeAspect="1" noChangeArrowheads="1"/>
          </p:cNvPicPr>
          <p:nvPr/>
        </p:nvPicPr>
        <p:blipFill>
          <a:blip r:embed="rId2" cstate="print"/>
          <a:srcRect/>
          <a:stretch>
            <a:fillRect/>
          </a:stretch>
        </p:blipFill>
        <p:spPr bwMode="auto">
          <a:xfrm>
            <a:off x="714348" y="2285992"/>
            <a:ext cx="3500462" cy="3500462"/>
          </a:xfrm>
          <a:prstGeom prst="rect">
            <a:avLst/>
          </a:prstGeom>
          <a:noFill/>
        </p:spPr>
      </p:pic>
      <p:sp>
        <p:nvSpPr>
          <p:cNvPr id="8" name="7 Explosión 2"/>
          <p:cNvSpPr/>
          <p:nvPr/>
        </p:nvSpPr>
        <p:spPr>
          <a:xfrm>
            <a:off x="5429256" y="2571744"/>
            <a:ext cx="3500462" cy="2286016"/>
          </a:xfrm>
          <a:prstGeom prst="irregularSeal2">
            <a:avLst/>
          </a:prstGeom>
          <a:solidFill>
            <a:schemeClr val="tx1"/>
          </a:solidFill>
          <a:effectLst>
            <a:outerShdw blurRad="254000" dist="1041400" dir="8880000" sx="145000" sy="145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3">
                                            <p:txEl>
                                              <p:pRg st="2" end="2"/>
                                            </p:txEl>
                                          </p:spTgt>
                                        </p:tgtEl>
                                        <p:attrNameLst>
                                          <p:attrName>ppt_x</p:attrName>
                                        </p:attrNameLst>
                                      </p:cBhvr>
                                    </p:anim>
                                    <p:anim from="0" to="-1.0" calcmode="lin" valueType="num">
                                      <p:cBhvr>
                                        <p:cTn id="20" dur="200" decel="50000" autoRev="1" fill="hold">
                                          <p:stCondLst>
                                            <p:cond delay="600"/>
                                          </p:stCondLst>
                                        </p:cTn>
                                        <p:tgtEl>
                                          <p:spTgt spid="3">
                                            <p:txEl>
                                              <p:pRg st="2" end="2"/>
                                            </p:txEl>
                                          </p:spTgt>
                                        </p:tgtEl>
                                        <p:attrNameLst>
                                          <p:attrName>xshear</p:attrName>
                                        </p:attrNameLst>
                                      </p:cBhvr>
                                    </p:anim>
                                    <p:animScale>
                                      <p:cBhvr>
                                        <p:cTn id="21" dur="200" decel="100000" autoRev="1" fill="hold">
                                          <p:stCondLst>
                                            <p:cond delay="600"/>
                                          </p:stCondLst>
                                        </p:cTn>
                                        <p:tgtEl>
                                          <p:spTgt spid="3">
                                            <p:txEl>
                                              <p:pRg st="2" end="2"/>
                                            </p:txEl>
                                          </p:spTgt>
                                        </p:tgtEl>
                                      </p:cBhvr>
                                      <p:from x="100000" y="100000"/>
                                      <p:to x="80000" y="100000"/>
                                    </p:animScale>
                                    <p:anim by="(#ppt_h/3+#ppt_w*0.1)" calcmode="lin" valueType="num">
                                      <p:cBhvr additive="sum">
                                        <p:cTn id="22" dur="200" decel="100000" autoRev="1" fill="hold">
                                          <p:stCondLst>
                                            <p:cond delay="600"/>
                                          </p:stCondLst>
                                        </p:cTn>
                                        <p:tgtEl>
                                          <p:spTgt spid="3">
                                            <p:txEl>
                                              <p:pRg st="2" end="2"/>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3">
                                            <p:txEl>
                                              <p:pRg st="3" end="3"/>
                                            </p:txEl>
                                          </p:spTgt>
                                        </p:tgtEl>
                                        <p:attrNameLst>
                                          <p:attrName>ppt_x</p:attrName>
                                        </p:attrNameLst>
                                      </p:cBhvr>
                                    </p:anim>
                                    <p:anim from="0" to="-1.0" calcmode="lin" valueType="num">
                                      <p:cBhvr>
                                        <p:cTn id="26" dur="200" decel="50000" autoRev="1" fill="hold">
                                          <p:stCondLst>
                                            <p:cond delay="600"/>
                                          </p:stCondLst>
                                        </p:cTn>
                                        <p:tgtEl>
                                          <p:spTgt spid="3">
                                            <p:txEl>
                                              <p:pRg st="3" end="3"/>
                                            </p:txEl>
                                          </p:spTgt>
                                        </p:tgtEl>
                                        <p:attrNameLst>
                                          <p:attrName>xshear</p:attrName>
                                        </p:attrNameLst>
                                      </p:cBhvr>
                                    </p:anim>
                                    <p:animScale>
                                      <p:cBhvr>
                                        <p:cTn id="27" dur="200" decel="100000" autoRev="1" fill="hold">
                                          <p:stCondLst>
                                            <p:cond delay="600"/>
                                          </p:stCondLst>
                                        </p:cTn>
                                        <p:tgtEl>
                                          <p:spTgt spid="3">
                                            <p:txEl>
                                              <p:pRg st="3" end="3"/>
                                            </p:txEl>
                                          </p:spTgt>
                                        </p:tgtEl>
                                      </p:cBhvr>
                                      <p:from x="100000" y="100000"/>
                                      <p:to x="80000" y="100000"/>
                                    </p:animScale>
                                    <p:anim by="(#ppt_h/3+#ppt_w*0.1)" calcmode="lin" valueType="num">
                                      <p:cBhvr additive="sum">
                                        <p:cTn id="28" dur="200" decel="100000" autoRev="1" fill="hold">
                                          <p:stCondLst>
                                            <p:cond delay="600"/>
                                          </p:stCondLst>
                                        </p:cTn>
                                        <p:tgtEl>
                                          <p:spTgt spid="3">
                                            <p:txEl>
                                              <p:pRg st="3" end="3"/>
                                            </p:txEl>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3">
                                            <p:txEl>
                                              <p:pRg st="4" end="4"/>
                                            </p:txEl>
                                          </p:spTgt>
                                        </p:tgtEl>
                                        <p:attrNameLst>
                                          <p:attrName>ppt_x</p:attrName>
                                        </p:attrNameLst>
                                      </p:cBhvr>
                                    </p:anim>
                                    <p:anim from="0" to="-1.0" calcmode="lin" valueType="num">
                                      <p:cBhvr>
                                        <p:cTn id="32" dur="200" decel="50000" autoRev="1" fill="hold">
                                          <p:stCondLst>
                                            <p:cond delay="600"/>
                                          </p:stCondLst>
                                        </p:cTn>
                                        <p:tgtEl>
                                          <p:spTgt spid="3">
                                            <p:txEl>
                                              <p:pRg st="4" end="4"/>
                                            </p:txEl>
                                          </p:spTgt>
                                        </p:tgtEl>
                                        <p:attrNameLst>
                                          <p:attrName>xshear</p:attrName>
                                        </p:attrNameLst>
                                      </p:cBhvr>
                                    </p:anim>
                                    <p:animScale>
                                      <p:cBhvr>
                                        <p:cTn id="33" dur="200" decel="100000" autoRev="1" fill="hold">
                                          <p:stCondLst>
                                            <p:cond delay="600"/>
                                          </p:stCondLst>
                                        </p:cTn>
                                        <p:tgtEl>
                                          <p:spTgt spid="3">
                                            <p:txEl>
                                              <p:pRg st="4" end="4"/>
                                            </p:txEl>
                                          </p:spTgt>
                                        </p:tgtEl>
                                      </p:cBhvr>
                                      <p:from x="100000" y="100000"/>
                                      <p:to x="80000" y="100000"/>
                                    </p:animScale>
                                    <p:anim by="(#ppt_h/3+#ppt_w*0.1)" calcmode="lin" valueType="num">
                                      <p:cBhvr additive="sum">
                                        <p:cTn id="34" dur="200" decel="100000" autoRev="1" fill="hold">
                                          <p:stCondLst>
                                            <p:cond delay="600"/>
                                          </p:stCondLst>
                                        </p:cTn>
                                        <p:tgtEl>
                                          <p:spTgt spid="3">
                                            <p:txEl>
                                              <p:pRg st="4" end="4"/>
                                            </p:txEl>
                                          </p:spTgt>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3">
                                            <p:txEl>
                                              <p:pRg st="5" end="5"/>
                                            </p:txEl>
                                          </p:spTgt>
                                        </p:tgtEl>
                                        <p:attrNameLst>
                                          <p:attrName>ppt_x</p:attrName>
                                        </p:attrNameLst>
                                      </p:cBhvr>
                                    </p:anim>
                                    <p:anim from="0" to="-1.0" calcmode="lin" valueType="num">
                                      <p:cBhvr>
                                        <p:cTn id="38" dur="200" decel="50000" autoRev="1" fill="hold">
                                          <p:stCondLst>
                                            <p:cond delay="600"/>
                                          </p:stCondLst>
                                        </p:cTn>
                                        <p:tgtEl>
                                          <p:spTgt spid="3">
                                            <p:txEl>
                                              <p:pRg st="5" end="5"/>
                                            </p:txEl>
                                          </p:spTgt>
                                        </p:tgtEl>
                                        <p:attrNameLst>
                                          <p:attrName>xshear</p:attrName>
                                        </p:attrNameLst>
                                      </p:cBhvr>
                                    </p:anim>
                                    <p:animScale>
                                      <p:cBhvr>
                                        <p:cTn id="39" dur="200" decel="100000" autoRev="1" fill="hold">
                                          <p:stCondLst>
                                            <p:cond delay="600"/>
                                          </p:stCondLst>
                                        </p:cTn>
                                        <p:tgtEl>
                                          <p:spTgt spid="3">
                                            <p:txEl>
                                              <p:pRg st="5" end="5"/>
                                            </p:txEl>
                                          </p:spTgt>
                                        </p:tgtEl>
                                      </p:cBhvr>
                                      <p:from x="100000" y="100000"/>
                                      <p:to x="80000" y="100000"/>
                                    </p:animScale>
                                    <p:anim by="(#ppt_h/3+#ppt_w*0.1)" calcmode="lin" valueType="num">
                                      <p:cBhvr additive="sum">
                                        <p:cTn id="40"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41" fill="hold">
                      <p:stCondLst>
                        <p:cond delay="indefinite"/>
                      </p:stCondLst>
                      <p:childTnLst>
                        <p:par>
                          <p:cTn id="42" fill="hold">
                            <p:stCondLst>
                              <p:cond delay="0"/>
                            </p:stCondLst>
                            <p:childTnLst>
                              <p:par>
                                <p:cTn id="43" presetID="58" presetClass="entr" presetSubtype="0" accel="100000" fill="hold" nodeType="clickEffect">
                                  <p:stCondLst>
                                    <p:cond delay="0"/>
                                  </p:stCondLst>
                                  <p:childTnLst>
                                    <p:set>
                                      <p:cBhvr>
                                        <p:cTn id="44" dur="1" fill="hold">
                                          <p:stCondLst>
                                            <p:cond delay="0"/>
                                          </p:stCondLst>
                                        </p:cTn>
                                        <p:tgtEl>
                                          <p:spTgt spid="6146"/>
                                        </p:tgtEl>
                                        <p:attrNameLst>
                                          <p:attrName>style.visibility</p:attrName>
                                        </p:attrNameLst>
                                      </p:cBhvr>
                                      <p:to>
                                        <p:strVal val="visible"/>
                                      </p:to>
                                    </p:set>
                                    <p:anim calcmode="lin" valueType="num">
                                      <p:cBhvr>
                                        <p:cTn id="45" dur="500" fill="hold"/>
                                        <p:tgtEl>
                                          <p:spTgt spid="6146"/>
                                        </p:tgtEl>
                                        <p:attrNameLst>
                                          <p:attrName>ppt_w</p:attrName>
                                        </p:attrNameLst>
                                      </p:cBhvr>
                                      <p:tavLst>
                                        <p:tav tm="0">
                                          <p:val>
                                            <p:strVal val="#ppt_w*2.5"/>
                                          </p:val>
                                        </p:tav>
                                        <p:tav tm="100000">
                                          <p:val>
                                            <p:strVal val="#ppt_w"/>
                                          </p:val>
                                        </p:tav>
                                      </p:tavLst>
                                    </p:anim>
                                    <p:anim calcmode="lin" valueType="num">
                                      <p:cBhvr>
                                        <p:cTn id="46" dur="500" fill="hold"/>
                                        <p:tgtEl>
                                          <p:spTgt spid="6146"/>
                                        </p:tgtEl>
                                        <p:attrNameLst>
                                          <p:attrName>ppt_h</p:attrName>
                                        </p:attrNameLst>
                                      </p:cBhvr>
                                      <p:tavLst>
                                        <p:tav tm="0">
                                          <p:val>
                                            <p:strVal val="#ppt_h*0.01"/>
                                          </p:val>
                                        </p:tav>
                                        <p:tav tm="100000">
                                          <p:val>
                                            <p:strVal val="#ppt_h"/>
                                          </p:val>
                                        </p:tav>
                                      </p:tavLst>
                                    </p:anim>
                                    <p:anim calcmode="lin" valueType="num">
                                      <p:cBhvr>
                                        <p:cTn id="47" dur="500" fill="hold"/>
                                        <p:tgtEl>
                                          <p:spTgt spid="6146"/>
                                        </p:tgtEl>
                                        <p:attrNameLst>
                                          <p:attrName>ppt_x</p:attrName>
                                        </p:attrNameLst>
                                      </p:cBhvr>
                                      <p:tavLst>
                                        <p:tav tm="0">
                                          <p:val>
                                            <p:strVal val="#ppt_x"/>
                                          </p:val>
                                        </p:tav>
                                        <p:tav tm="100000">
                                          <p:val>
                                            <p:strVal val="#ppt_x"/>
                                          </p:val>
                                        </p:tav>
                                      </p:tavLst>
                                    </p:anim>
                                    <p:anim calcmode="lin" valueType="num">
                                      <p:cBhvr>
                                        <p:cTn id="48" dur="500" fill="hold"/>
                                        <p:tgtEl>
                                          <p:spTgt spid="6146"/>
                                        </p:tgtEl>
                                        <p:attrNameLst>
                                          <p:attrName>ppt_y</p:attrName>
                                        </p:attrNameLst>
                                      </p:cBhvr>
                                      <p:tavLst>
                                        <p:tav tm="0">
                                          <p:val>
                                            <p:strVal val="#ppt_h+1"/>
                                          </p:val>
                                        </p:tav>
                                        <p:tav tm="100000">
                                          <p:val>
                                            <p:strVal val="#ppt_y"/>
                                          </p:val>
                                        </p:tav>
                                      </p:tavLst>
                                    </p:anim>
                                    <p:animEffect transition="in" filter="fade">
                                      <p:cBhvr>
                                        <p:cTn id="49" dur="500"/>
                                        <p:tgtEl>
                                          <p:spTgt spid="6146"/>
                                        </p:tgtEl>
                                      </p:cBhvr>
                                    </p:animEffect>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p:cTn id="54" dur="1000" fill="hold"/>
                                        <p:tgtEl>
                                          <p:spTgt spid="8"/>
                                        </p:tgtEl>
                                        <p:attrNameLst>
                                          <p:attrName>ppt_w</p:attrName>
                                        </p:attrNameLst>
                                      </p:cBhvr>
                                      <p:tavLst>
                                        <p:tav tm="0">
                                          <p:val>
                                            <p:fltVal val="0"/>
                                          </p:val>
                                        </p:tav>
                                        <p:tav tm="100000">
                                          <p:val>
                                            <p:strVal val="#ppt_w"/>
                                          </p:val>
                                        </p:tav>
                                      </p:tavLst>
                                    </p:anim>
                                    <p:anim calcmode="lin" valueType="num">
                                      <p:cBhvr>
                                        <p:cTn id="55" dur="1000" fill="hold"/>
                                        <p:tgtEl>
                                          <p:spTgt spid="8"/>
                                        </p:tgtEl>
                                        <p:attrNameLst>
                                          <p:attrName>ppt_h</p:attrName>
                                        </p:attrNameLst>
                                      </p:cBhvr>
                                      <p:tavLst>
                                        <p:tav tm="0">
                                          <p:val>
                                            <p:fltVal val="0"/>
                                          </p:val>
                                        </p:tav>
                                        <p:tav tm="100000">
                                          <p:val>
                                            <p:strVal val="#ppt_h"/>
                                          </p:val>
                                        </p:tav>
                                      </p:tavLst>
                                    </p:anim>
                                    <p:anim calcmode="lin" valueType="num">
                                      <p:cBhvr>
                                        <p:cTn id="56"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dio marco"/>
          <p:cNvSpPr/>
          <p:nvPr/>
        </p:nvSpPr>
        <p:spPr>
          <a:xfrm flipH="1" flipV="1">
            <a:off x="928662" y="571480"/>
            <a:ext cx="7572428" cy="1857388"/>
          </a:xfrm>
          <a:prstGeom prst="halfFrame">
            <a:avLst/>
          </a:prstGeom>
          <a:solidFill>
            <a:schemeClr val="tx2">
              <a:lumMod val="40000"/>
              <a:lumOff val="60000"/>
            </a:schemeClr>
          </a:solidFill>
          <a:scene3d>
            <a:camera prst="perspectiveFront"/>
            <a:lightRig rig="threePt" dir="t"/>
          </a:scene3d>
          <a:sp3d>
            <a:bevelT w="184150" h="19685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2" name="1 Título"/>
          <p:cNvSpPr>
            <a:spLocks noGrp="1"/>
          </p:cNvSpPr>
          <p:nvPr>
            <p:ph type="title"/>
          </p:nvPr>
        </p:nvSpPr>
        <p:spPr/>
        <p:txBody>
          <a:bodyPr/>
          <a:lstStyle/>
          <a:p>
            <a:r>
              <a:rPr lang="es-AR" b="1" dirty="0" smtClean="0"/>
              <a:t>Los videojuegos preferidos</a:t>
            </a:r>
            <a:endParaRPr lang="es-AR" b="1" dirty="0"/>
          </a:p>
        </p:txBody>
      </p:sp>
      <p:sp>
        <p:nvSpPr>
          <p:cNvPr id="3" name="2 Marcador de contenido"/>
          <p:cNvSpPr>
            <a:spLocks noGrp="1"/>
          </p:cNvSpPr>
          <p:nvPr>
            <p:ph idx="1"/>
          </p:nvPr>
        </p:nvSpPr>
        <p:spPr/>
        <p:txBody>
          <a:bodyPr>
            <a:normAutofit/>
          </a:bodyPr>
          <a:lstStyle/>
          <a:p>
            <a:r>
              <a:rPr lang="es-AR" sz="1800" dirty="0" smtClean="0"/>
              <a:t>No todos los videojuegos reciben la misma aceptación por parte de los usuarios. Las preferencias de éstos se dividen según el tema del juego y la estructura formal del mismo. Atendiendo a la clasificación temática realizada por Funk (1993), los juegos preferidos por los adolescentes fueron los siguientes:</a:t>
            </a:r>
          </a:p>
          <a:p>
            <a:pPr lvl="1"/>
            <a:r>
              <a:rPr lang="es-AR" sz="1400" dirty="0" smtClean="0"/>
              <a:t>De violencia fantástica 32% </a:t>
            </a:r>
          </a:p>
          <a:p>
            <a:pPr lvl="1"/>
            <a:r>
              <a:rPr lang="es-AR" sz="1400" dirty="0" smtClean="0"/>
              <a:t>Deportivos 29% </a:t>
            </a:r>
          </a:p>
          <a:p>
            <a:pPr lvl="1"/>
            <a:r>
              <a:rPr lang="es-AR" sz="1400" dirty="0" smtClean="0"/>
              <a:t>Temas generales 20% </a:t>
            </a:r>
          </a:p>
          <a:p>
            <a:pPr lvl="1"/>
            <a:r>
              <a:rPr lang="es-AR" sz="1400" dirty="0" smtClean="0"/>
              <a:t>De violencia humana 17% </a:t>
            </a:r>
          </a:p>
          <a:p>
            <a:pPr lvl="1"/>
            <a:r>
              <a:rPr lang="es-AR" sz="1400" dirty="0" smtClean="0"/>
              <a:t>Educativos 2% </a:t>
            </a:r>
          </a:p>
          <a:p>
            <a:r>
              <a:rPr lang="es-AR" sz="1800" dirty="0" smtClean="0"/>
              <a:t>Vemos, como primera nota destacable, que los juegos catalogados como "educativos" reciben una muy baja valoración por parte de los niños y adolescentes, mientras que quienes tienen como tema la violencia ocupan una primera situación con cerca de un 50 % del mercado.</a:t>
            </a:r>
            <a:endParaRPr lang="es-AR" sz="18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19</a:t>
            </a:fld>
            <a:endParaRPr lang="es-VE"/>
          </a:p>
        </p:txBody>
      </p:sp>
      <p:pic>
        <p:nvPicPr>
          <p:cNvPr id="5122" name="Picture 2" descr="http://t1.gstatic.com/images?q=tbn:ANd9GcSbpF4vMVXg5psV3WaLbhOYZAa9vHmc-dQtIgvcMnoE4WRrY9_7Xw"/>
          <p:cNvPicPr>
            <a:picLocks noChangeAspect="1" noChangeArrowheads="1"/>
          </p:cNvPicPr>
          <p:nvPr/>
        </p:nvPicPr>
        <p:blipFill>
          <a:blip r:embed="rId2" cstate="print"/>
          <a:srcRect/>
          <a:stretch>
            <a:fillRect/>
          </a:stretch>
        </p:blipFill>
        <p:spPr bwMode="auto">
          <a:xfrm>
            <a:off x="5357818" y="2786058"/>
            <a:ext cx="2466975" cy="1204909"/>
          </a:xfrm>
          <a:prstGeom prst="rect">
            <a:avLst/>
          </a:prstGeom>
          <a:noFill/>
        </p:spPr>
      </p:pic>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3">
                                            <p:txEl>
                                              <p:pRg st="1" end="1"/>
                                            </p:txEl>
                                          </p:spTgt>
                                        </p:tgtEl>
                                        <p:attrNameLst>
                                          <p:attrName>ppt_x</p:attrName>
                                        </p:attrNameLst>
                                      </p:cBhvr>
                                    </p:anim>
                                    <p:anim from="0" to="-1.0" calcmode="lin" valueType="num">
                                      <p:cBhvr>
                                        <p:cTn id="20" dur="200" decel="50000" autoRev="1" fill="hold">
                                          <p:stCondLst>
                                            <p:cond delay="600"/>
                                          </p:stCondLst>
                                        </p:cTn>
                                        <p:tgtEl>
                                          <p:spTgt spid="3">
                                            <p:txEl>
                                              <p:pRg st="1" end="1"/>
                                            </p:txEl>
                                          </p:spTgt>
                                        </p:tgtEl>
                                        <p:attrNameLst>
                                          <p:attrName>xshear</p:attrName>
                                        </p:attrNameLst>
                                      </p:cBhvr>
                                    </p:anim>
                                    <p:animScale>
                                      <p:cBhvr>
                                        <p:cTn id="21" dur="200" decel="100000" autoRev="1" fill="hold">
                                          <p:stCondLst>
                                            <p:cond delay="600"/>
                                          </p:stCondLst>
                                        </p:cTn>
                                        <p:tgtEl>
                                          <p:spTgt spid="3">
                                            <p:txEl>
                                              <p:pRg st="1" end="1"/>
                                            </p:txEl>
                                          </p:spTgt>
                                        </p:tgtEl>
                                      </p:cBhvr>
                                      <p:from x="100000" y="100000"/>
                                      <p:to x="80000" y="100000"/>
                                    </p:animScale>
                                    <p:anim by="(#ppt_h/3+#ppt_w*0.1)" calcmode="lin" valueType="num">
                                      <p:cBhvr additive="sum">
                                        <p:cTn id="22" dur="200" decel="100000" autoRev="1" fill="hold">
                                          <p:stCondLst>
                                            <p:cond delay="600"/>
                                          </p:stCondLst>
                                        </p:cTn>
                                        <p:tgtEl>
                                          <p:spTgt spid="3">
                                            <p:txEl>
                                              <p:pRg st="1" end="1"/>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600" fill="hold">
                                          <p:stCondLst>
                                            <p:cond delay="0"/>
                                          </p:stCondLst>
                                        </p:cTn>
                                        <p:tgtEl>
                                          <p:spTgt spid="3">
                                            <p:txEl>
                                              <p:pRg st="2" end="2"/>
                                            </p:txEl>
                                          </p:spTgt>
                                        </p:tgtEl>
                                        <p:attrNameLst>
                                          <p:attrName>ppt_x</p:attrName>
                                        </p:attrNameLst>
                                      </p:cBhvr>
                                    </p:anim>
                                    <p:anim from="0" to="-1.0" calcmode="lin" valueType="num">
                                      <p:cBhvr>
                                        <p:cTn id="26" dur="200" decel="50000" autoRev="1" fill="hold">
                                          <p:stCondLst>
                                            <p:cond delay="600"/>
                                          </p:stCondLst>
                                        </p:cTn>
                                        <p:tgtEl>
                                          <p:spTgt spid="3">
                                            <p:txEl>
                                              <p:pRg st="2" end="2"/>
                                            </p:txEl>
                                          </p:spTgt>
                                        </p:tgtEl>
                                        <p:attrNameLst>
                                          <p:attrName>xshear</p:attrName>
                                        </p:attrNameLst>
                                      </p:cBhvr>
                                    </p:anim>
                                    <p:animScale>
                                      <p:cBhvr>
                                        <p:cTn id="27" dur="200" decel="100000" autoRev="1" fill="hold">
                                          <p:stCondLst>
                                            <p:cond delay="600"/>
                                          </p:stCondLst>
                                        </p:cTn>
                                        <p:tgtEl>
                                          <p:spTgt spid="3">
                                            <p:txEl>
                                              <p:pRg st="2" end="2"/>
                                            </p:txEl>
                                          </p:spTgt>
                                        </p:tgtEl>
                                      </p:cBhvr>
                                      <p:from x="100000" y="100000"/>
                                      <p:to x="80000" y="100000"/>
                                    </p:animScale>
                                    <p:anim by="(#ppt_h/3+#ppt_w*0.1)" calcmode="lin" valueType="num">
                                      <p:cBhvr additive="sum">
                                        <p:cTn id="28" dur="200" decel="100000" autoRev="1" fill="hold">
                                          <p:stCondLst>
                                            <p:cond delay="600"/>
                                          </p:stCondLst>
                                        </p:cTn>
                                        <p:tgtEl>
                                          <p:spTgt spid="3">
                                            <p:txEl>
                                              <p:pRg st="2" end="2"/>
                                            </p:txEl>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from="(-#ppt_w/2)" to="(#ppt_x)" calcmode="lin" valueType="num">
                                      <p:cBhvr>
                                        <p:cTn id="37" dur="600" fill="hold">
                                          <p:stCondLst>
                                            <p:cond delay="0"/>
                                          </p:stCondLst>
                                        </p:cTn>
                                        <p:tgtEl>
                                          <p:spTgt spid="3">
                                            <p:txEl>
                                              <p:pRg st="4" end="4"/>
                                            </p:txEl>
                                          </p:spTgt>
                                        </p:tgtEl>
                                        <p:attrNameLst>
                                          <p:attrName>ppt_x</p:attrName>
                                        </p:attrNameLst>
                                      </p:cBhvr>
                                    </p:anim>
                                    <p:anim from="0" to="-1.0" calcmode="lin" valueType="num">
                                      <p:cBhvr>
                                        <p:cTn id="38" dur="200" decel="50000" autoRev="1" fill="hold">
                                          <p:stCondLst>
                                            <p:cond delay="600"/>
                                          </p:stCondLst>
                                        </p:cTn>
                                        <p:tgtEl>
                                          <p:spTgt spid="3">
                                            <p:txEl>
                                              <p:pRg st="4" end="4"/>
                                            </p:txEl>
                                          </p:spTgt>
                                        </p:tgtEl>
                                        <p:attrNameLst>
                                          <p:attrName>xshear</p:attrName>
                                        </p:attrNameLst>
                                      </p:cBhvr>
                                    </p:anim>
                                    <p:animScale>
                                      <p:cBhvr>
                                        <p:cTn id="39" dur="200" decel="100000" autoRev="1" fill="hold">
                                          <p:stCondLst>
                                            <p:cond delay="600"/>
                                          </p:stCondLst>
                                        </p:cTn>
                                        <p:tgtEl>
                                          <p:spTgt spid="3">
                                            <p:txEl>
                                              <p:pRg st="4" end="4"/>
                                            </p:txEl>
                                          </p:spTgt>
                                        </p:tgtEl>
                                      </p:cBhvr>
                                      <p:from x="100000" y="100000"/>
                                      <p:to x="80000" y="100000"/>
                                    </p:animScale>
                                    <p:anim by="(#ppt_h/3+#ppt_w*0.1)" calcmode="lin" valueType="num">
                                      <p:cBhvr additive="sum">
                                        <p:cTn id="40" dur="200" decel="100000" autoRev="1" fill="hold">
                                          <p:stCondLst>
                                            <p:cond delay="600"/>
                                          </p:stCondLst>
                                        </p:cTn>
                                        <p:tgtEl>
                                          <p:spTgt spid="3">
                                            <p:txEl>
                                              <p:pRg st="4" end="4"/>
                                            </p:txEl>
                                          </p:spTgt>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from="(-#ppt_w/2)" to="(#ppt_x)" calcmode="lin" valueType="num">
                                      <p:cBhvr>
                                        <p:cTn id="43" dur="600" fill="hold">
                                          <p:stCondLst>
                                            <p:cond delay="0"/>
                                          </p:stCondLst>
                                        </p:cTn>
                                        <p:tgtEl>
                                          <p:spTgt spid="3">
                                            <p:txEl>
                                              <p:pRg st="5" end="5"/>
                                            </p:txEl>
                                          </p:spTgt>
                                        </p:tgtEl>
                                        <p:attrNameLst>
                                          <p:attrName>ppt_x</p:attrName>
                                        </p:attrNameLst>
                                      </p:cBhvr>
                                    </p:anim>
                                    <p:anim from="0" to="-1.0" calcmode="lin" valueType="num">
                                      <p:cBhvr>
                                        <p:cTn id="44" dur="200" decel="50000" autoRev="1" fill="hold">
                                          <p:stCondLst>
                                            <p:cond delay="600"/>
                                          </p:stCondLst>
                                        </p:cTn>
                                        <p:tgtEl>
                                          <p:spTgt spid="3">
                                            <p:txEl>
                                              <p:pRg st="5" end="5"/>
                                            </p:txEl>
                                          </p:spTgt>
                                        </p:tgtEl>
                                        <p:attrNameLst>
                                          <p:attrName>xshear</p:attrName>
                                        </p:attrNameLst>
                                      </p:cBhvr>
                                    </p:anim>
                                    <p:animScale>
                                      <p:cBhvr>
                                        <p:cTn id="45" dur="200" decel="100000" autoRev="1" fill="hold">
                                          <p:stCondLst>
                                            <p:cond delay="600"/>
                                          </p:stCondLst>
                                        </p:cTn>
                                        <p:tgtEl>
                                          <p:spTgt spid="3">
                                            <p:txEl>
                                              <p:pRg st="5" end="5"/>
                                            </p:txEl>
                                          </p:spTgt>
                                        </p:tgtEl>
                                      </p:cBhvr>
                                      <p:from x="100000" y="100000"/>
                                      <p:to x="80000" y="100000"/>
                                    </p:animScale>
                                    <p:anim by="(#ppt_h/3+#ppt_w*0.1)" calcmode="lin" valueType="num">
                                      <p:cBhvr additive="sum">
                                        <p:cTn id="46"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47" fill="hold">
                      <p:stCondLst>
                        <p:cond delay="indefinite"/>
                      </p:stCondLst>
                      <p:childTnLst>
                        <p:par>
                          <p:cTn id="48" fill="hold">
                            <p:stCondLst>
                              <p:cond delay="0"/>
                            </p:stCondLst>
                            <p:childTnLst>
                              <p:par>
                                <p:cTn id="49" presetID="34"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from="(-#ppt_w/2)" to="(#ppt_x)" calcmode="lin" valueType="num">
                                      <p:cBhvr>
                                        <p:cTn id="51" dur="600" fill="hold">
                                          <p:stCondLst>
                                            <p:cond delay="0"/>
                                          </p:stCondLst>
                                        </p:cTn>
                                        <p:tgtEl>
                                          <p:spTgt spid="3">
                                            <p:txEl>
                                              <p:pRg st="6" end="6"/>
                                            </p:txEl>
                                          </p:spTgt>
                                        </p:tgtEl>
                                        <p:attrNameLst>
                                          <p:attrName>ppt_x</p:attrName>
                                        </p:attrNameLst>
                                      </p:cBhvr>
                                    </p:anim>
                                    <p:anim from="0" to="-1.0" calcmode="lin" valueType="num">
                                      <p:cBhvr>
                                        <p:cTn id="52" dur="200" decel="50000" autoRev="1" fill="hold">
                                          <p:stCondLst>
                                            <p:cond delay="600"/>
                                          </p:stCondLst>
                                        </p:cTn>
                                        <p:tgtEl>
                                          <p:spTgt spid="3">
                                            <p:txEl>
                                              <p:pRg st="6" end="6"/>
                                            </p:txEl>
                                          </p:spTgt>
                                        </p:tgtEl>
                                        <p:attrNameLst>
                                          <p:attrName>xshear</p:attrName>
                                        </p:attrNameLst>
                                      </p:cBhvr>
                                    </p:anim>
                                    <p:animScale>
                                      <p:cBhvr>
                                        <p:cTn id="53" dur="200" decel="100000" autoRev="1" fill="hold">
                                          <p:stCondLst>
                                            <p:cond delay="600"/>
                                          </p:stCondLst>
                                        </p:cTn>
                                        <p:tgtEl>
                                          <p:spTgt spid="3">
                                            <p:txEl>
                                              <p:pRg st="6" end="6"/>
                                            </p:txEl>
                                          </p:spTgt>
                                        </p:tgtEl>
                                      </p:cBhvr>
                                      <p:from x="100000" y="100000"/>
                                      <p:to x="80000" y="100000"/>
                                    </p:animScale>
                                    <p:anim by="(#ppt_h/3+#ppt_w*0.1)" calcmode="lin" valueType="num">
                                      <p:cBhvr additive="sum">
                                        <p:cTn id="54" dur="200" decel="100000" autoRev="1" fill="hold">
                                          <p:stCondLst>
                                            <p:cond delay="600"/>
                                          </p:stCondLst>
                                        </p:cTn>
                                        <p:tgtEl>
                                          <p:spTgt spid="3">
                                            <p:txEl>
                                              <p:pRg st="6" end="6"/>
                                            </p:txEl>
                                          </p:spTgt>
                                        </p:tgtEl>
                                        <p:attrNameLst>
                                          <p:attrName>ppt_x</p:attrName>
                                        </p:attrNameLst>
                                      </p:cBhvr>
                                    </p:anim>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62" dur="1000" fill="hold"/>
                                        <p:tgtEl>
                                          <p:spTgt spid="7"/>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48" presetClass="entr" presetSubtype="0" accel="50000" fill="hold" nodeType="clickEffect">
                                  <p:stCondLst>
                                    <p:cond delay="0"/>
                                  </p:stCondLst>
                                  <p:childTnLst>
                                    <p:set>
                                      <p:cBhvr>
                                        <p:cTn id="70" dur="1" fill="hold">
                                          <p:stCondLst>
                                            <p:cond delay="0"/>
                                          </p:stCondLst>
                                        </p:cTn>
                                        <p:tgtEl>
                                          <p:spTgt spid="5122"/>
                                        </p:tgtEl>
                                        <p:attrNameLst>
                                          <p:attrName>style.visibility</p:attrName>
                                        </p:attrNameLst>
                                      </p:cBhvr>
                                      <p:to>
                                        <p:strVal val="visible"/>
                                      </p:to>
                                    </p:set>
                                    <p:anim calcmode="lin" valueType="num">
                                      <p:cBhvr>
                                        <p:cTn id="71" dur="1000" fill="hold"/>
                                        <p:tgtEl>
                                          <p:spTgt spid="512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2" dur="1000" fill="hold"/>
                                        <p:tgtEl>
                                          <p:spTgt spid="5122"/>
                                        </p:tgtEl>
                                        <p:attrNameLst>
                                          <p:attrName>ppt_x</p:attrName>
                                        </p:attrNameLst>
                                      </p:cBhvr>
                                      <p:tavLst>
                                        <p:tav tm="0">
                                          <p:val>
                                            <p:fltVal val="-1"/>
                                          </p:val>
                                        </p:tav>
                                        <p:tav tm="50000">
                                          <p:val>
                                            <p:fltVal val="0.95"/>
                                          </p:val>
                                        </p:tav>
                                        <p:tav tm="100000">
                                          <p:val>
                                            <p:strVal val="#ppt_x"/>
                                          </p:val>
                                        </p:tav>
                                      </p:tavLst>
                                    </p:anim>
                                    <p:anim calcmode="lin" valueType="num">
                                      <p:cBhvr>
                                        <p:cTn id="73" dur="1000" fill="hold"/>
                                        <p:tgtEl>
                                          <p:spTgt spid="5122"/>
                                        </p:tgtEl>
                                        <p:attrNameLst>
                                          <p:attrName>ppt_y</p:attrName>
                                        </p:attrNameLst>
                                      </p:cBhvr>
                                      <p:tavLst>
                                        <p:tav tm="0">
                                          <p:val>
                                            <p:strVal val="#ppt_y"/>
                                          </p:val>
                                        </p:tav>
                                        <p:tav tm="100000">
                                          <p:val>
                                            <p:strVal val="#ppt_y"/>
                                          </p:val>
                                        </p:tav>
                                      </p:tavLst>
                                    </p:anim>
                                    <p:animEffect transition="in" filter="fade">
                                      <p:cBhvr>
                                        <p:cTn id="74"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INDICE</a:t>
            </a:r>
            <a:endParaRPr lang="es-AR" dirty="0"/>
          </a:p>
        </p:txBody>
      </p:sp>
      <p:sp>
        <p:nvSpPr>
          <p:cNvPr id="3" name="2 Marcador de contenido"/>
          <p:cNvSpPr>
            <a:spLocks noGrp="1"/>
          </p:cNvSpPr>
          <p:nvPr>
            <p:ph idx="1"/>
          </p:nvPr>
        </p:nvSpPr>
        <p:spPr/>
        <p:txBody>
          <a:bodyPr>
            <a:normAutofit/>
          </a:bodyPr>
          <a:lstStyle/>
          <a:p>
            <a:r>
              <a:rPr lang="es-AR" sz="2800" dirty="0" smtClean="0">
                <a:hlinkClick r:id="rId2" action="ppaction://hlinksldjump"/>
              </a:rPr>
              <a:t>Definición de Videojuegos</a:t>
            </a:r>
            <a:endParaRPr lang="es-AR" sz="2800" dirty="0" smtClean="0"/>
          </a:p>
          <a:p>
            <a:r>
              <a:rPr lang="es-AR" sz="2800" dirty="0" smtClean="0">
                <a:hlinkClick r:id="rId3" action="ppaction://hlinksldjump"/>
              </a:rPr>
              <a:t>Tipos de Videojuegos</a:t>
            </a:r>
            <a:endParaRPr lang="es-AR" sz="2800" dirty="0" smtClean="0"/>
          </a:p>
          <a:p>
            <a:r>
              <a:rPr lang="es-AR" sz="2800" dirty="0" smtClean="0">
                <a:hlinkClick r:id="rId4" action="ppaction://hlinksldjump"/>
              </a:rPr>
              <a:t>Los peligros de los Videojuegos</a:t>
            </a:r>
            <a:endParaRPr lang="es-AR" sz="2800" dirty="0" smtClean="0"/>
          </a:p>
          <a:p>
            <a:r>
              <a:rPr lang="es-AR" sz="2800" dirty="0" smtClean="0">
                <a:hlinkClick r:id="rId5" action="ppaction://hlinksldjump"/>
              </a:rPr>
              <a:t>Aspectos positivos de los Videojuegos</a:t>
            </a:r>
            <a:endParaRPr lang="es-AR" sz="2800" dirty="0" smtClean="0"/>
          </a:p>
          <a:p>
            <a:r>
              <a:rPr lang="es-AR" sz="2800" dirty="0" smtClean="0">
                <a:hlinkClick r:id="rId6" action="ppaction://hlinksldjump"/>
              </a:rPr>
              <a:t>Características educativas</a:t>
            </a:r>
            <a:endParaRPr lang="es-AR" sz="2800" dirty="0" smtClean="0"/>
          </a:p>
          <a:p>
            <a:r>
              <a:rPr lang="es-AR" sz="2800" dirty="0" smtClean="0">
                <a:hlinkClick r:id="rId7" action="ppaction://hlinksldjump"/>
              </a:rPr>
              <a:t>Recomendaciones para el uso de los Videojuegos</a:t>
            </a:r>
            <a:endParaRPr lang="es-AR" sz="2800" dirty="0" smtClean="0"/>
          </a:p>
          <a:p>
            <a:r>
              <a:rPr lang="es-AR" sz="2800" dirty="0" smtClean="0">
                <a:hlinkClick r:id="rId8" action="ppaction://hlinksldjump"/>
              </a:rPr>
              <a:t>Los videojuegos preferidos</a:t>
            </a:r>
            <a:endParaRPr lang="es-AR" sz="2800" dirty="0" smtClean="0"/>
          </a:p>
          <a:p>
            <a:r>
              <a:rPr lang="es-AR" sz="2800" dirty="0" smtClean="0">
                <a:hlinkClick r:id="rId9" action="ppaction://hlinksldjump"/>
              </a:rPr>
              <a:t>Conclusión</a:t>
            </a:r>
            <a:endParaRPr lang="es-AR" sz="2800" dirty="0" smtClean="0"/>
          </a:p>
          <a:p>
            <a:r>
              <a:rPr lang="es-AR" sz="2800" dirty="0" smtClean="0">
                <a:hlinkClick r:id="rId10" action="ppaction://hlinksldjump"/>
              </a:rPr>
              <a:t>Bibliografía</a:t>
            </a:r>
            <a:endParaRPr lang="es-AR" sz="28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dirty="0"/>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2</a:t>
            </a:fld>
            <a:endParaRPr lang="es-VE"/>
          </a:p>
        </p:txBody>
      </p:sp>
      <p:sp>
        <p:nvSpPr>
          <p:cNvPr id="7" name="6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428604"/>
            <a:ext cx="8229600" cy="4857784"/>
          </a:xfrm>
        </p:spPr>
        <p:txBody>
          <a:bodyPr>
            <a:normAutofit/>
          </a:bodyPr>
          <a:lstStyle/>
          <a:p>
            <a:r>
              <a:rPr lang="es-AR" sz="1800" dirty="0" smtClean="0"/>
              <a:t>Tras el análisis de los principales juegos del mercado, realizado por la revista especializada Hobby Consolas (nº 23, 1998), se puede comprobar que el 57 % de los 272 juegos examinados tiene un carácter violento, con luchas, peleas o guerras. El otro 43 % lo componen los juegos de carreras de coches y motos, el futbol y </a:t>
            </a:r>
            <a:r>
              <a:rPr lang="es-AR" sz="1800" dirty="0" err="1" smtClean="0"/>
              <a:t>basket</a:t>
            </a:r>
            <a:r>
              <a:rPr lang="es-AR" sz="1800" dirty="0" smtClean="0"/>
              <a:t> y finalmente otro tipo de juegos de diversión neutra. </a:t>
            </a:r>
          </a:p>
          <a:p>
            <a:r>
              <a:rPr lang="es-AR" sz="1800" dirty="0" smtClean="0"/>
              <a:t>Teniendo en cuenta la estructura formal de los VJ, </a:t>
            </a:r>
            <a:r>
              <a:rPr lang="es-AR" sz="1800" dirty="0" err="1" smtClean="0"/>
              <a:t>arcades</a:t>
            </a:r>
            <a:r>
              <a:rPr lang="es-AR" sz="1800" dirty="0" smtClean="0"/>
              <a:t>, simulación, aventuras y juegos de mesa, la distribución de las preferencias de los adolescentes (Estallo, 1995) es la siguiente:</a:t>
            </a:r>
          </a:p>
          <a:p>
            <a:pPr lvl="1"/>
            <a:r>
              <a:rPr lang="es-AR" sz="1400" dirty="0" err="1" smtClean="0"/>
              <a:t>Arcade</a:t>
            </a:r>
            <a:r>
              <a:rPr lang="es-AR" sz="1400" dirty="0" smtClean="0"/>
              <a:t> 42% </a:t>
            </a:r>
          </a:p>
          <a:p>
            <a:pPr lvl="1"/>
            <a:r>
              <a:rPr lang="es-AR" sz="1400" dirty="0" smtClean="0"/>
              <a:t>Simuladores 25% </a:t>
            </a:r>
          </a:p>
          <a:p>
            <a:pPr lvl="1"/>
            <a:r>
              <a:rPr lang="es-AR" sz="1400" dirty="0" smtClean="0"/>
              <a:t>Aventuras 28% </a:t>
            </a:r>
          </a:p>
          <a:p>
            <a:pPr lvl="1"/>
            <a:r>
              <a:rPr lang="es-AR" sz="1400" dirty="0" smtClean="0"/>
              <a:t>Juegos de mesa 5% </a:t>
            </a:r>
            <a:endParaRPr lang="es-AR" sz="14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20</a:t>
            </a:fld>
            <a:endParaRPr lang="es-VE"/>
          </a:p>
        </p:txBody>
      </p:sp>
      <p:pic>
        <p:nvPicPr>
          <p:cNvPr id="4098" name="Picture 2" descr="http://t0.gstatic.com/images?q=tbn:ANd9GcQubJC4hqtn-UKhuYHbiRLW6XEKL3NDyWPSISkFmXnEz9Si-evUfA"/>
          <p:cNvPicPr>
            <a:picLocks noChangeAspect="1" noChangeArrowheads="1"/>
          </p:cNvPicPr>
          <p:nvPr/>
        </p:nvPicPr>
        <p:blipFill>
          <a:blip r:embed="rId2" cstate="print"/>
          <a:srcRect/>
          <a:stretch>
            <a:fillRect/>
          </a:stretch>
        </p:blipFill>
        <p:spPr bwMode="auto">
          <a:xfrm>
            <a:off x="5000628" y="3071810"/>
            <a:ext cx="3516082" cy="2633669"/>
          </a:xfrm>
          <a:prstGeom prst="rect">
            <a:avLst/>
          </a:prstGeom>
          <a:noFill/>
        </p:spPr>
      </p:pic>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
                                          </p:val>
                                        </p:tav>
                                        <p:tav tm="100000">
                                          <p:val>
                                            <p:strVal val="#ppt_y"/>
                                          </p:val>
                                        </p:tav>
                                      </p:tavLst>
                                    </p:anim>
                                  </p:childTnLst>
                                </p:cTn>
                              </p:par>
                              <p:par>
                                <p:cTn id="37" presetID="39" presetClass="entr" presetSubtype="0" accel="10000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5" presetClass="entr" presetSubtype="0" fill="hold" nodeType="clickEffect">
                                  <p:stCondLst>
                                    <p:cond delay="0"/>
                                  </p:stCondLst>
                                  <p:childTnLst>
                                    <p:set>
                                      <p:cBhvr>
                                        <p:cTn id="46" dur="1" fill="hold">
                                          <p:stCondLst>
                                            <p:cond delay="0"/>
                                          </p:stCondLst>
                                        </p:cTn>
                                        <p:tgtEl>
                                          <p:spTgt spid="4098"/>
                                        </p:tgtEl>
                                        <p:attrNameLst>
                                          <p:attrName>style.visibility</p:attrName>
                                        </p:attrNameLst>
                                      </p:cBhvr>
                                      <p:to>
                                        <p:strVal val="visible"/>
                                      </p:to>
                                    </p:set>
                                    <p:anim calcmode="lin" valueType="num">
                                      <p:cBhvr>
                                        <p:cTn id="47" dur="500" decel="50000" fill="hold">
                                          <p:stCondLst>
                                            <p:cond delay="0"/>
                                          </p:stCondLst>
                                        </p:cTn>
                                        <p:tgtEl>
                                          <p:spTgt spid="4098"/>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4098"/>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4098"/>
                                        </p:tgtEl>
                                        <p:attrNameLst>
                                          <p:attrName>ppt_w</p:attrName>
                                        </p:attrNameLst>
                                      </p:cBhvr>
                                      <p:tavLst>
                                        <p:tav tm="0">
                                          <p:val>
                                            <p:strVal val="#ppt_w*.05"/>
                                          </p:val>
                                        </p:tav>
                                        <p:tav tm="100000">
                                          <p:val>
                                            <p:strVal val="#ppt_w"/>
                                          </p:val>
                                        </p:tav>
                                      </p:tavLst>
                                    </p:anim>
                                    <p:anim calcmode="lin" valueType="num">
                                      <p:cBhvr>
                                        <p:cTn id="50" dur="1000" fill="hold"/>
                                        <p:tgtEl>
                                          <p:spTgt spid="4098"/>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4098"/>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4098"/>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4098"/>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t3.gstatic.com/images?q=tbn:ANd9GcTcrjjkzsRLw5FU8rN-5L2cp9voOZaBpA7ujFa1QvsfrJTjjjDB"/>
          <p:cNvPicPr>
            <a:picLocks noChangeAspect="1" noChangeArrowheads="1"/>
          </p:cNvPicPr>
          <p:nvPr/>
        </p:nvPicPr>
        <p:blipFill>
          <a:blip r:embed="rId2" cstate="print"/>
          <a:srcRect/>
          <a:stretch>
            <a:fillRect/>
          </a:stretch>
        </p:blipFill>
        <p:spPr bwMode="auto">
          <a:xfrm>
            <a:off x="6286512" y="4214818"/>
            <a:ext cx="2466975" cy="1847851"/>
          </a:xfrm>
          <a:prstGeom prst="rect">
            <a:avLst/>
          </a:prstGeom>
          <a:noFill/>
        </p:spPr>
      </p:pic>
      <p:sp>
        <p:nvSpPr>
          <p:cNvPr id="2" name="1 Título"/>
          <p:cNvSpPr>
            <a:spLocks noGrp="1"/>
          </p:cNvSpPr>
          <p:nvPr>
            <p:ph type="title"/>
          </p:nvPr>
        </p:nvSpPr>
        <p:spPr/>
        <p:txBody>
          <a:bodyPr/>
          <a:lstStyle/>
          <a:p>
            <a:r>
              <a:rPr lang="es-AR" dirty="0" smtClean="0"/>
              <a:t>Conclusión</a:t>
            </a:r>
            <a:endParaRPr lang="es-AR" dirty="0"/>
          </a:p>
        </p:txBody>
      </p:sp>
      <p:sp>
        <p:nvSpPr>
          <p:cNvPr id="3" name="2 Marcador de contenido"/>
          <p:cNvSpPr>
            <a:spLocks noGrp="1"/>
          </p:cNvSpPr>
          <p:nvPr>
            <p:ph idx="1"/>
          </p:nvPr>
        </p:nvSpPr>
        <p:spPr/>
        <p:txBody>
          <a:bodyPr>
            <a:normAutofit/>
          </a:bodyPr>
          <a:lstStyle/>
          <a:p>
            <a:r>
              <a:rPr lang="es-AR" sz="2000" dirty="0" smtClean="0"/>
              <a:t>En resumen, se puede observar como los videojuegos pueden ser buenos o como también pueden ser malos. Las características que poseen los juegos y los modos en los que se puede jugar. Se necesita de una buena supervisión de los padres al momento de entregarle alguna consola de videojuegos a sus hijos, teniendo en cuenta los juegos con que se la entregan y el tiempo que pasaran ellos jugando. Otro factor que se debe de recordar es los valores enseñados en la casa, mostrarle también a los niños pequeños que los juegos en la mayoría de los casos son ficciones, las cuales no se asemejan a la vida real, otros sin embargo los pueden ayudar con la rapidez y agilidad mental.</a:t>
            </a:r>
          </a:p>
          <a:p>
            <a:r>
              <a:rPr lang="es-AR" sz="2000" dirty="0" smtClean="0"/>
              <a:t>El videojuego es una diversión la cual fue inventada con la finalidad de hacernos pasar un buen rato junto a la familia o solos y de que también podemos divertirnos aprendiendo.</a:t>
            </a:r>
            <a:endParaRPr lang="es-AR" sz="2000"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a:p>
        </p:txBody>
      </p:sp>
      <p:sp>
        <p:nvSpPr>
          <p:cNvPr id="5" name="4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21</a:t>
            </a:fld>
            <a:endParaRPr lang="es-VE"/>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8" presetClass="entr" presetSubtype="0" accel="5000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8" presetClass="entr" presetSubtype="0" accel="5000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1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8" presetClass="entr" presetSubtype="0" accel="50000" fill="hold" nodeType="clickEffect">
                                  <p:stCondLst>
                                    <p:cond delay="0"/>
                                  </p:stCondLst>
                                  <p:childTnLst>
                                    <p:set>
                                      <p:cBhvr>
                                        <p:cTn id="33" dur="1" fill="hold">
                                          <p:stCondLst>
                                            <p:cond delay="0"/>
                                          </p:stCondLst>
                                        </p:cTn>
                                        <p:tgtEl>
                                          <p:spTgt spid="35842"/>
                                        </p:tgtEl>
                                        <p:attrNameLst>
                                          <p:attrName>style.visibility</p:attrName>
                                        </p:attrNameLst>
                                      </p:cBhvr>
                                      <p:to>
                                        <p:strVal val="visible"/>
                                      </p:to>
                                    </p:set>
                                    <p:anim calcmode="lin" valueType="num">
                                      <p:cBhvr>
                                        <p:cTn id="34" dur="1000" fill="hold"/>
                                        <p:tgtEl>
                                          <p:spTgt spid="3584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35842"/>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35842"/>
                                        </p:tgtEl>
                                        <p:attrNameLst>
                                          <p:attrName>ppt_y</p:attrName>
                                        </p:attrNameLst>
                                      </p:cBhvr>
                                      <p:tavLst>
                                        <p:tav tm="0">
                                          <p:val>
                                            <p:strVal val="#ppt_y"/>
                                          </p:val>
                                        </p:tav>
                                        <p:tav tm="100000">
                                          <p:val>
                                            <p:strVal val="#ppt_y"/>
                                          </p:val>
                                        </p:tav>
                                      </p:tavLst>
                                    </p:anim>
                                    <p:animEffect transition="in" filter="fade">
                                      <p:cBhvr>
                                        <p:cTn id="37" dur="10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t2.gstatic.com/images?q=tbn:ANd9GcTiMv4EgsuQzspk8G9sQAtd2C59njHkrNYS9XeDeZwnbGouRdVGMw"/>
          <p:cNvPicPr>
            <a:picLocks noChangeAspect="1" noChangeArrowheads="1"/>
          </p:cNvPicPr>
          <p:nvPr/>
        </p:nvPicPr>
        <p:blipFill>
          <a:blip r:embed="rId2" cstate="print"/>
          <a:srcRect/>
          <a:stretch>
            <a:fillRect/>
          </a:stretch>
        </p:blipFill>
        <p:spPr bwMode="auto">
          <a:xfrm>
            <a:off x="1500166" y="4214818"/>
            <a:ext cx="2028825" cy="2257426"/>
          </a:xfrm>
          <a:prstGeom prst="rect">
            <a:avLst/>
          </a:prstGeom>
          <a:noFill/>
        </p:spPr>
      </p:pic>
      <p:sp>
        <p:nvSpPr>
          <p:cNvPr id="2" name="1 Título"/>
          <p:cNvSpPr>
            <a:spLocks noGrp="1"/>
          </p:cNvSpPr>
          <p:nvPr>
            <p:ph type="title"/>
          </p:nvPr>
        </p:nvSpPr>
        <p:spPr/>
        <p:txBody>
          <a:bodyPr/>
          <a:lstStyle/>
          <a:p>
            <a:r>
              <a:rPr lang="es-AR" dirty="0" smtClean="0"/>
              <a:t>Bibliografía</a:t>
            </a:r>
            <a:endParaRPr lang="es-AR" dirty="0"/>
          </a:p>
        </p:txBody>
      </p:sp>
      <p:sp>
        <p:nvSpPr>
          <p:cNvPr id="3" name="2 Marcador de contenido"/>
          <p:cNvSpPr>
            <a:spLocks noGrp="1"/>
          </p:cNvSpPr>
          <p:nvPr>
            <p:ph idx="1"/>
          </p:nvPr>
        </p:nvSpPr>
        <p:spPr/>
        <p:txBody>
          <a:bodyPr>
            <a:normAutofit/>
          </a:bodyPr>
          <a:lstStyle/>
          <a:p>
            <a:r>
              <a:rPr lang="es-AR" sz="2400" dirty="0" smtClean="0">
                <a:hlinkClick r:id="rId3"/>
              </a:rPr>
              <a:t>http://es.wikipedia.org/wiki/Videojuegos</a:t>
            </a:r>
            <a:endParaRPr lang="es-AR" sz="2400" dirty="0" smtClean="0"/>
          </a:p>
          <a:p>
            <a:r>
              <a:rPr lang="es-AR" sz="2400" dirty="0" smtClean="0">
                <a:hlinkClick r:id="rId4"/>
              </a:rPr>
              <a:t>http://tecnologia.glosario.net/terminos-tecnicos-internet/videojuegos-1721.html</a:t>
            </a:r>
            <a:endParaRPr lang="es-AR" sz="2400" dirty="0" smtClean="0"/>
          </a:p>
          <a:p>
            <a:r>
              <a:rPr lang="es-AR" sz="2400" dirty="0" smtClean="0"/>
              <a:t>Santiago Ferrer Marqués, Los </a:t>
            </a:r>
            <a:r>
              <a:rPr lang="es-AR" sz="2400" dirty="0" err="1" smtClean="0"/>
              <a:t>VideoJuegos</a:t>
            </a:r>
            <a:r>
              <a:rPr lang="es-AR" sz="2400" dirty="0" smtClean="0"/>
              <a:t>  (en línea) disponible en: </a:t>
            </a:r>
            <a:r>
              <a:rPr lang="es-AR" sz="2400" dirty="0" smtClean="0">
                <a:hlinkClick r:id="rId5"/>
              </a:rPr>
              <a:t>http://www.ardilladigital.com/DOCUMENTOS/TECNOLOGIA%20EDUCATIVA/TICs/T8%20VIDEOJUEGOS/08%20LOS%20VIDEOJUEGOS.pdf</a:t>
            </a:r>
            <a:endParaRPr lang="es-AR" sz="2400" dirty="0" smtClean="0"/>
          </a:p>
          <a:p>
            <a:r>
              <a:rPr lang="es-AR" sz="2400" dirty="0" smtClean="0">
                <a:hlinkClick r:id="rId6"/>
              </a:rPr>
              <a:t>http://www.gamers.vg/noticias/12556_Los_tipos_de_videojuegos_que_existen.html</a:t>
            </a:r>
            <a:endParaRPr lang="es-AR" sz="2400" dirty="0" smtClean="0"/>
          </a:p>
          <a:p>
            <a:endParaRPr lang="es-AR" dirty="0"/>
          </a:p>
        </p:txBody>
      </p:sp>
      <p:sp>
        <p:nvSpPr>
          <p:cNvPr id="4" name="3 Marcador de fecha"/>
          <p:cNvSpPr>
            <a:spLocks noGrp="1"/>
          </p:cNvSpPr>
          <p:nvPr>
            <p:ph type="dt" sz="half" idx="10"/>
          </p:nvPr>
        </p:nvSpPr>
        <p:spPr/>
        <p:txBody>
          <a:bodyPr/>
          <a:lstStyle/>
          <a:p>
            <a:fld id="{6150A947-A3A5-480A-80D5-6498687395A6}" type="datetime1">
              <a:rPr lang="es-VE" smtClean="0"/>
              <a:pPr/>
              <a:t>03/08/2014</a:t>
            </a:fld>
            <a:endParaRPr lang="es-VE" dirty="0"/>
          </a:p>
        </p:txBody>
      </p:sp>
      <p:sp>
        <p:nvSpPr>
          <p:cNvPr id="5" name="4 Marcador de pie de página"/>
          <p:cNvSpPr>
            <a:spLocks noGrp="1"/>
          </p:cNvSpPr>
          <p:nvPr>
            <p:ph type="ftr" sz="quarter" idx="11"/>
          </p:nvPr>
        </p:nvSpPr>
        <p:spPr/>
        <p:txBody>
          <a:bodyPr/>
          <a:lstStyle/>
          <a:p>
            <a:r>
              <a:rPr lang="es-VE" dirty="0" smtClean="0"/>
              <a:t>Gabriel </a:t>
            </a:r>
            <a:r>
              <a:rPr lang="es-VE" dirty="0" err="1" smtClean="0"/>
              <a:t>Cervini</a:t>
            </a:r>
            <a:endParaRPr lang="es-VE" dirty="0"/>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22</a:t>
            </a:fld>
            <a:endParaRPr lang="es-VE"/>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7"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5"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3"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 calcmode="lin" valueType="num">
                                      <p:cBhvr>
                                        <p:cTn id="42"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5"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 calcmode="lin" valueType="num">
                                      <p:cBhvr>
                                        <p:cTn id="54"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7"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39" presetClass="entr" presetSubtype="0" accel="100000" fill="hold" nodeType="clickEffect">
                                  <p:stCondLst>
                                    <p:cond delay="0"/>
                                  </p:stCondLst>
                                  <p:childTnLst>
                                    <p:set>
                                      <p:cBhvr>
                                        <p:cTn id="65" dur="1" fill="hold">
                                          <p:stCondLst>
                                            <p:cond delay="0"/>
                                          </p:stCondLst>
                                        </p:cTn>
                                        <p:tgtEl>
                                          <p:spTgt spid="33794"/>
                                        </p:tgtEl>
                                        <p:attrNameLst>
                                          <p:attrName>style.visibility</p:attrName>
                                        </p:attrNameLst>
                                      </p:cBhvr>
                                      <p:to>
                                        <p:strVal val="visible"/>
                                      </p:to>
                                    </p:set>
                                    <p:anim calcmode="lin" valueType="num">
                                      <p:cBhvr>
                                        <p:cTn id="66" dur="500" fill="hold"/>
                                        <p:tgtEl>
                                          <p:spTgt spid="33794"/>
                                        </p:tgtEl>
                                        <p:attrNameLst>
                                          <p:attrName>ppt_h</p:attrName>
                                        </p:attrNameLst>
                                      </p:cBhvr>
                                      <p:tavLst>
                                        <p:tav tm="0">
                                          <p:val>
                                            <p:strVal val="#ppt_h/20"/>
                                          </p:val>
                                        </p:tav>
                                        <p:tav tm="50000">
                                          <p:val>
                                            <p:strVal val="#ppt_h/20"/>
                                          </p:val>
                                        </p:tav>
                                        <p:tav tm="100000">
                                          <p:val>
                                            <p:strVal val="#ppt_h"/>
                                          </p:val>
                                        </p:tav>
                                      </p:tavLst>
                                    </p:anim>
                                    <p:anim calcmode="lin" valueType="num">
                                      <p:cBhvr>
                                        <p:cTn id="67" dur="500" fill="hold"/>
                                        <p:tgtEl>
                                          <p:spTgt spid="33794"/>
                                        </p:tgtEl>
                                        <p:attrNameLst>
                                          <p:attrName>ppt_w</p:attrName>
                                        </p:attrNameLst>
                                      </p:cBhvr>
                                      <p:tavLst>
                                        <p:tav tm="0">
                                          <p:val>
                                            <p:strVal val="#ppt_w+.3"/>
                                          </p:val>
                                        </p:tav>
                                        <p:tav tm="50000">
                                          <p:val>
                                            <p:strVal val="#ppt_w+.3"/>
                                          </p:val>
                                        </p:tav>
                                        <p:tav tm="100000">
                                          <p:val>
                                            <p:strVal val="#ppt_w"/>
                                          </p:val>
                                        </p:tav>
                                      </p:tavLst>
                                    </p:anim>
                                    <p:anim calcmode="lin" valueType="num">
                                      <p:cBhvr>
                                        <p:cTn id="68" dur="500" fill="hold"/>
                                        <p:tgtEl>
                                          <p:spTgt spid="33794"/>
                                        </p:tgtEl>
                                        <p:attrNameLst>
                                          <p:attrName>ppt_x</p:attrName>
                                        </p:attrNameLst>
                                      </p:cBhvr>
                                      <p:tavLst>
                                        <p:tav tm="0">
                                          <p:val>
                                            <p:strVal val="#ppt_x-.3"/>
                                          </p:val>
                                        </p:tav>
                                        <p:tav tm="50000">
                                          <p:val>
                                            <p:strVal val="#ppt_x"/>
                                          </p:val>
                                        </p:tav>
                                        <p:tav tm="100000">
                                          <p:val>
                                            <p:strVal val="#ppt_x"/>
                                          </p:val>
                                        </p:tav>
                                      </p:tavLst>
                                    </p:anim>
                                    <p:anim calcmode="lin" valueType="num">
                                      <p:cBhvr>
                                        <p:cTn id="69" dur="500" fill="hold"/>
                                        <p:tgtEl>
                                          <p:spTgt spid="337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bitgame.org/wp-content/uploads/2008/12/videojuegos.jpg"/>
          <p:cNvPicPr>
            <a:picLocks noChangeAspect="1" noChangeArrowheads="1"/>
          </p:cNvPicPr>
          <p:nvPr/>
        </p:nvPicPr>
        <p:blipFill>
          <a:blip r:embed="rId2" cstate="print"/>
          <a:srcRect/>
          <a:stretch>
            <a:fillRect/>
          </a:stretch>
        </p:blipFill>
        <p:spPr bwMode="auto">
          <a:xfrm>
            <a:off x="3347864" y="4293096"/>
            <a:ext cx="1335092" cy="1248021"/>
          </a:xfrm>
          <a:prstGeom prst="rect">
            <a:avLst/>
          </a:prstGeom>
          <a:noFill/>
        </p:spPr>
      </p:pic>
      <p:sp>
        <p:nvSpPr>
          <p:cNvPr id="2" name="1 Título"/>
          <p:cNvSpPr>
            <a:spLocks noGrp="1"/>
          </p:cNvSpPr>
          <p:nvPr>
            <p:ph type="title"/>
          </p:nvPr>
        </p:nvSpPr>
        <p:spPr>
          <a:xfrm>
            <a:off x="755576" y="332656"/>
            <a:ext cx="8183880" cy="1051560"/>
          </a:xfrm>
        </p:spPr>
        <p:txBody>
          <a:bodyPr/>
          <a:lstStyle/>
          <a:p>
            <a:r>
              <a:rPr lang="es-VE" dirty="0" smtClean="0"/>
              <a:t>Definición de </a:t>
            </a:r>
            <a:r>
              <a:rPr lang="es-VE" dirty="0" err="1" smtClean="0"/>
              <a:t>VideoJuego</a:t>
            </a:r>
            <a:endParaRPr lang="es-VE" dirty="0"/>
          </a:p>
        </p:txBody>
      </p:sp>
      <p:sp>
        <p:nvSpPr>
          <p:cNvPr id="3" name="2 Marcador de contenido"/>
          <p:cNvSpPr>
            <a:spLocks noGrp="1"/>
          </p:cNvSpPr>
          <p:nvPr>
            <p:ph idx="1"/>
          </p:nvPr>
        </p:nvSpPr>
        <p:spPr>
          <a:xfrm>
            <a:off x="500034" y="1428736"/>
            <a:ext cx="8229600" cy="3500462"/>
          </a:xfrm>
        </p:spPr>
        <p:txBody>
          <a:bodyPr>
            <a:normAutofit/>
          </a:bodyPr>
          <a:lstStyle/>
          <a:p>
            <a:r>
              <a:rPr lang="es-ES" sz="1600" dirty="0" smtClean="0"/>
              <a:t>Un </a:t>
            </a:r>
            <a:r>
              <a:rPr lang="es-ES" sz="1600" b="1" dirty="0" smtClean="0"/>
              <a:t>videojuego</a:t>
            </a:r>
            <a:r>
              <a:rPr lang="es-ES" sz="1600" dirty="0" smtClean="0"/>
              <a:t> o </a:t>
            </a:r>
            <a:r>
              <a:rPr lang="es-ES" sz="1600" b="1" dirty="0" smtClean="0"/>
              <a:t>juego de vídeo</a:t>
            </a:r>
            <a:r>
              <a:rPr lang="es-ES" sz="1600" dirty="0" smtClean="0"/>
              <a:t> es un </a:t>
            </a:r>
            <a:r>
              <a:rPr lang="es-ES" sz="1600" dirty="0" smtClean="0">
                <a:hlinkClick r:id="rId3" tooltip="Software"/>
              </a:rPr>
              <a:t>software</a:t>
            </a:r>
            <a:r>
              <a:rPr lang="es-ES" sz="1600" dirty="0" smtClean="0"/>
              <a:t> creado para el entretenimiento en general y basado en la </a:t>
            </a:r>
            <a:r>
              <a:rPr lang="es-ES" sz="1600" dirty="0" smtClean="0">
                <a:hlinkClick r:id="rId4" tooltip="Interfaz de usuario"/>
              </a:rPr>
              <a:t>interacción entre una o varias personas</a:t>
            </a:r>
            <a:r>
              <a:rPr lang="es-ES" sz="1600" dirty="0" smtClean="0"/>
              <a:t> y un aparato electrónico que ejecuta dicho videojuego;</a:t>
            </a:r>
            <a:r>
              <a:rPr lang="es-ES" sz="1600" baseline="30000" dirty="0" smtClean="0">
                <a:hlinkClick r:id="rId5"/>
              </a:rPr>
              <a:t>[1]</a:t>
            </a:r>
            <a:r>
              <a:rPr lang="es-ES" sz="1600" dirty="0" smtClean="0"/>
              <a:t> este dispositivo electrónico puede ser una </a:t>
            </a:r>
            <a:r>
              <a:rPr lang="es-ES" sz="1600" dirty="0" smtClean="0">
                <a:hlinkClick r:id="rId6" tooltip="Computadora"/>
              </a:rPr>
              <a:t>computadora</a:t>
            </a:r>
            <a:r>
              <a:rPr lang="es-ES" sz="1600" dirty="0" smtClean="0"/>
              <a:t>, una máquina </a:t>
            </a:r>
            <a:r>
              <a:rPr lang="es-ES" sz="1600" i="1" dirty="0" err="1" smtClean="0">
                <a:hlinkClick r:id="rId7" tooltip="Arcade"/>
              </a:rPr>
              <a:t>arcade</a:t>
            </a:r>
            <a:r>
              <a:rPr lang="es-ES" sz="1600" dirty="0" smtClean="0"/>
              <a:t>, una </a:t>
            </a:r>
            <a:r>
              <a:rPr lang="es-ES" sz="1600" dirty="0" smtClean="0">
                <a:hlinkClick r:id="rId8" tooltip="Videoconsola"/>
              </a:rPr>
              <a:t>videoconsola</a:t>
            </a:r>
            <a:r>
              <a:rPr lang="es-ES" sz="1600" dirty="0" smtClean="0"/>
              <a:t>, un dispositivo </a:t>
            </a:r>
            <a:r>
              <a:rPr lang="es-ES" sz="1600" i="1" dirty="0" err="1" smtClean="0">
                <a:hlinkClick r:id="rId9" tooltip="Handheld"/>
              </a:rPr>
              <a:t>handheld</a:t>
            </a:r>
            <a:r>
              <a:rPr lang="es-ES" sz="1600" dirty="0" smtClean="0"/>
              <a:t> (un </a:t>
            </a:r>
            <a:r>
              <a:rPr lang="es-ES" sz="1600" dirty="0" smtClean="0">
                <a:hlinkClick r:id="rId10" tooltip="Telefonía móvil"/>
              </a:rPr>
              <a:t>teléfono móvil</a:t>
            </a:r>
            <a:r>
              <a:rPr lang="es-ES" sz="1600" dirty="0" smtClean="0"/>
              <a:t>, por ejemplo) los cuales son conocidos como "plataformas". Aunque, usualmente el término "video" en la palabra "videojuego" se refiere en sí a un </a:t>
            </a:r>
            <a:r>
              <a:rPr lang="es-ES" sz="1600" dirty="0" smtClean="0">
                <a:hlinkClick r:id="rId11" tooltip="Visualizador"/>
              </a:rPr>
              <a:t>visualizador</a:t>
            </a:r>
            <a:r>
              <a:rPr lang="es-ES" sz="1600" dirty="0" smtClean="0"/>
              <a:t> de </a:t>
            </a:r>
            <a:r>
              <a:rPr lang="es-ES" sz="1600" dirty="0" smtClean="0">
                <a:hlinkClick r:id="rId12" tooltip="Gráfico rasterizado"/>
              </a:rPr>
              <a:t>gráficos </a:t>
            </a:r>
            <a:r>
              <a:rPr lang="es-ES" sz="1600" dirty="0" err="1" smtClean="0">
                <a:hlinkClick r:id="rId12" tooltip="Gráfico rasterizado"/>
              </a:rPr>
              <a:t>rasterizados</a:t>
            </a:r>
            <a:r>
              <a:rPr lang="es-ES" sz="1600" dirty="0" smtClean="0"/>
              <a:t>,</a:t>
            </a:r>
            <a:r>
              <a:rPr lang="es-ES" sz="1600" baseline="30000" dirty="0" smtClean="0">
                <a:hlinkClick r:id="rId5"/>
              </a:rPr>
              <a:t>[1]</a:t>
            </a:r>
            <a:r>
              <a:rPr lang="es-ES" sz="1600" dirty="0" smtClean="0"/>
              <a:t> hoy en día se utiliza para hacer uso de cualquier tipo de visualizador.</a:t>
            </a:r>
          </a:p>
          <a:p>
            <a:r>
              <a:rPr lang="es-ES" sz="1600" dirty="0" smtClean="0"/>
              <a:t>Nombre genérico con el que se conocen ciertos programas de </a:t>
            </a:r>
            <a:r>
              <a:rPr lang="es-ES" sz="1600" dirty="0" smtClean="0">
                <a:hlinkClick r:id="rId13"/>
              </a:rPr>
              <a:t>carácter</a:t>
            </a:r>
            <a:r>
              <a:rPr lang="es-ES" sz="1600" dirty="0" smtClean="0"/>
              <a:t> lúdico que pueden ser ejecutados en ordenadores o en otros dispositivos, también de </a:t>
            </a:r>
            <a:r>
              <a:rPr lang="es-ES" sz="1600" dirty="0" smtClean="0">
                <a:hlinkClick r:id="rId14"/>
              </a:rPr>
              <a:t>base</a:t>
            </a:r>
            <a:r>
              <a:rPr lang="es-ES" sz="1600" dirty="0" smtClean="0"/>
              <a:t> informática, llamados consolas. En los últimos años su </a:t>
            </a:r>
            <a:r>
              <a:rPr lang="es-ES" sz="1600" dirty="0" smtClean="0">
                <a:hlinkClick r:id="rId15"/>
              </a:rPr>
              <a:t>desarrollo</a:t>
            </a:r>
            <a:r>
              <a:rPr lang="es-ES" sz="1600" dirty="0" smtClean="0"/>
              <a:t> ha sido espectacular, tanto desde el </a:t>
            </a:r>
            <a:r>
              <a:rPr lang="es-ES" sz="1600" dirty="0" smtClean="0">
                <a:hlinkClick r:id="rId16"/>
              </a:rPr>
              <a:t>punto</a:t>
            </a:r>
            <a:r>
              <a:rPr lang="es-ES" sz="1600" dirty="0" smtClean="0"/>
              <a:t> de vista comercial como en lo que respecta a sus prestaciones y capacidades.</a:t>
            </a:r>
          </a:p>
          <a:p>
            <a:pPr>
              <a:buNone/>
            </a:pPr>
            <a:r>
              <a:rPr lang="es-ES" sz="1600" dirty="0" smtClean="0"/>
              <a:t/>
            </a:r>
            <a:br>
              <a:rPr lang="es-ES" sz="1600" dirty="0" smtClean="0"/>
            </a:br>
            <a:endParaRPr lang="es-VE" sz="1600" dirty="0"/>
          </a:p>
        </p:txBody>
      </p:sp>
      <p:sp>
        <p:nvSpPr>
          <p:cNvPr id="5" name="4 Marcador de fecha"/>
          <p:cNvSpPr>
            <a:spLocks noGrp="1"/>
          </p:cNvSpPr>
          <p:nvPr>
            <p:ph type="dt" sz="half" idx="10"/>
          </p:nvPr>
        </p:nvSpPr>
        <p:spPr/>
        <p:txBody>
          <a:bodyPr/>
          <a:lstStyle/>
          <a:p>
            <a:fld id="{B28F2F4D-E139-4BBD-9C43-1C412DC853FD}" type="datetime1">
              <a:rPr lang="es-VE" smtClean="0"/>
              <a:pPr/>
              <a:t>03/08/2014</a:t>
            </a:fld>
            <a:endParaRPr lang="es-VE"/>
          </a:p>
        </p:txBody>
      </p:sp>
      <p:sp>
        <p:nvSpPr>
          <p:cNvPr id="7" name="6 Marcador de pie de página"/>
          <p:cNvSpPr>
            <a:spLocks noGrp="1"/>
          </p:cNvSpPr>
          <p:nvPr>
            <p:ph type="ftr" sz="quarter" idx="11"/>
          </p:nvPr>
        </p:nvSpPr>
        <p:spPr/>
        <p:txBody>
          <a:bodyPr/>
          <a:lstStyle/>
          <a:p>
            <a:r>
              <a:rPr lang="es-VE" smtClean="0"/>
              <a:t>Gabriel Cervini</a:t>
            </a:r>
            <a:endParaRPr lang="es-VE"/>
          </a:p>
        </p:txBody>
      </p:sp>
      <p:sp>
        <p:nvSpPr>
          <p:cNvPr id="6" name="5 Marcador de número de diapositiva"/>
          <p:cNvSpPr>
            <a:spLocks noGrp="1"/>
          </p:cNvSpPr>
          <p:nvPr>
            <p:ph type="sldNum" sz="quarter" idx="12"/>
          </p:nvPr>
        </p:nvSpPr>
        <p:spPr/>
        <p:txBody>
          <a:bodyPr/>
          <a:lstStyle/>
          <a:p>
            <a:fld id="{F850F47C-20BC-4D8F-93E8-0CA803D06846}" type="slidenum">
              <a:rPr lang="es-VE" smtClean="0"/>
              <a:pPr/>
              <a:t>3</a:t>
            </a:fld>
            <a:endParaRPr lang="es-VE"/>
          </a:p>
        </p:txBody>
      </p:sp>
      <p:sp>
        <p:nvSpPr>
          <p:cNvPr id="9" name="8 Botón de acción: Hacia delante o Siguiente">
            <a:hlinkClick r:id="" action="ppaction://hlinkshowjump?jump=nextslide" highlightClick="1"/>
          </p:cNvPr>
          <p:cNvSpPr/>
          <p:nvPr/>
        </p:nvSpPr>
        <p:spPr>
          <a:xfrm>
            <a:off x="7715272"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17"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8" presetClass="entr" presetSubtype="0" accel="5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7" dur="1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8" presetClass="entr" presetSubtype="0" accel="5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dio marco"/>
          <p:cNvSpPr/>
          <p:nvPr/>
        </p:nvSpPr>
        <p:spPr>
          <a:xfrm>
            <a:off x="642910" y="500042"/>
            <a:ext cx="7000924" cy="5429288"/>
          </a:xfrm>
          <a:prstGeom prst="halfFrame">
            <a:avLst/>
          </a:prstGeom>
          <a:solidFill>
            <a:schemeClr val="bg1"/>
          </a:solidFill>
          <a:effectLst>
            <a:innerShdw blurRad="393700" dist="215900" dir="14520000">
              <a:schemeClr val="tx1">
                <a:alpha val="9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2" name="1 Título"/>
          <p:cNvSpPr>
            <a:spLocks noGrp="1"/>
          </p:cNvSpPr>
          <p:nvPr>
            <p:ph type="title"/>
          </p:nvPr>
        </p:nvSpPr>
        <p:spPr/>
        <p:txBody>
          <a:bodyPr/>
          <a:lstStyle/>
          <a:p>
            <a:r>
              <a:rPr lang="es-VE" dirty="0" smtClean="0"/>
              <a:t>Tipos de </a:t>
            </a:r>
            <a:r>
              <a:rPr lang="es-VE" dirty="0" err="1" smtClean="0"/>
              <a:t>VideoJuegos</a:t>
            </a:r>
            <a:endParaRPr lang="es-VE" dirty="0"/>
          </a:p>
        </p:txBody>
      </p:sp>
      <p:sp>
        <p:nvSpPr>
          <p:cNvPr id="3" name="2 Marcador de contenido"/>
          <p:cNvSpPr>
            <a:spLocks noGrp="1"/>
          </p:cNvSpPr>
          <p:nvPr>
            <p:ph idx="1"/>
          </p:nvPr>
        </p:nvSpPr>
        <p:spPr/>
        <p:txBody>
          <a:bodyPr>
            <a:normAutofit/>
          </a:bodyPr>
          <a:lstStyle/>
          <a:p>
            <a:r>
              <a:rPr lang="es-VE" sz="1800" b="1" dirty="0"/>
              <a:t>1. Juegos de lucha </a:t>
            </a:r>
          </a:p>
          <a:p>
            <a:pPr lvl="1"/>
            <a:r>
              <a:rPr lang="es-ES" sz="1400" dirty="0"/>
              <a:t>Consiste en una lucha cuerpo a cuerpo entre dos personajes elegidos y controlado por los jugadores: en la opción contra la máquina el jugador debe ir venciendo uno a uno todos los rivales que le opone el programa. A medida que avanzan las fases del juego el diseño gráfico de los escenarios en los que tiene lugar la acción va modificándose. Los personajes generalmente representan luchadores humanos que transmiten un aire marcial muchas veces remarcado por trajes militares, otras veces </a:t>
            </a:r>
            <a:r>
              <a:rPr lang="es-ES" sz="1400" dirty="0" smtClean="0"/>
              <a:t>son </a:t>
            </a:r>
            <a:r>
              <a:rPr lang="es-ES" sz="1400" dirty="0"/>
              <a:t>monstruos alienígenas. </a:t>
            </a:r>
            <a:endParaRPr lang="es-ES" sz="1400" dirty="0" smtClean="0"/>
          </a:p>
          <a:p>
            <a:r>
              <a:rPr lang="pt-BR" sz="1800" b="1" dirty="0"/>
              <a:t>2. </a:t>
            </a:r>
            <a:r>
              <a:rPr lang="pt-BR" sz="1800" b="1" dirty="0" err="1"/>
              <a:t>Beat´em</a:t>
            </a:r>
            <a:r>
              <a:rPr lang="pt-BR" sz="1800" b="1" dirty="0"/>
              <a:t> </a:t>
            </a:r>
            <a:r>
              <a:rPr lang="pt-BR" sz="1800" b="1" dirty="0" err="1"/>
              <a:t>up</a:t>
            </a:r>
            <a:r>
              <a:rPr lang="pt-BR" sz="1800" b="1" dirty="0"/>
              <a:t> (</a:t>
            </a:r>
            <a:r>
              <a:rPr lang="pt-BR" sz="1800" b="1" dirty="0" err="1"/>
              <a:t>golpéalos</a:t>
            </a:r>
            <a:r>
              <a:rPr lang="pt-BR" sz="1800" b="1" dirty="0"/>
              <a:t> a todos) o </a:t>
            </a:r>
            <a:r>
              <a:rPr lang="pt-BR" sz="1800" b="1" dirty="0" err="1"/>
              <a:t>juegos</a:t>
            </a:r>
            <a:r>
              <a:rPr lang="pt-BR" sz="1800" b="1" dirty="0"/>
              <a:t> de combate </a:t>
            </a:r>
          </a:p>
          <a:p>
            <a:pPr lvl="1"/>
            <a:r>
              <a:rPr lang="es-ES" sz="1400" dirty="0"/>
              <a:t>En más de una ocasión confundidos con los juegos de lucha, </a:t>
            </a:r>
            <a:r>
              <a:rPr lang="es-ES" sz="1400" dirty="0" err="1" smtClean="0"/>
              <a:t>losjuegos</a:t>
            </a:r>
            <a:r>
              <a:rPr lang="es-ES" sz="1400" dirty="0" smtClean="0"/>
              <a:t> </a:t>
            </a:r>
            <a:r>
              <a:rPr lang="es-ES" sz="1400" dirty="0"/>
              <a:t>de combate comparten con éstos su extrema violencia. El jugador asume la </a:t>
            </a:r>
            <a:r>
              <a:rPr lang="es-ES" sz="1400" dirty="0" smtClean="0"/>
              <a:t>identidad </a:t>
            </a:r>
            <a:r>
              <a:rPr lang="es-ES" sz="1400" dirty="0"/>
              <a:t>de un personaje, en general predeterminado por el programa. </a:t>
            </a:r>
          </a:p>
          <a:p>
            <a:pPr lvl="1"/>
            <a:r>
              <a:rPr lang="es-ES" sz="1400" dirty="0"/>
              <a:t>Suelen estar ambientados en un barrio suburbano de una gran ciudad y en muchas ocasiones los personajes son jóvenes de aspecto informal. De todas formas existen infinidad de protagonistas y escenarios de características muy diferentes. Con una ligera excusa argumental, el verdadero objetivo de estos juegos consiste en eliminar a todos los adversarios que salen al encuentro del protagonista, del modo más rápido y efectivo. La violencia se presenta como la única solución posible para resolver todos los problemas y como el único medio para conseguir sobrevivir en un mundo hostil y peligroso. La aparición en la pantalla de todos los enemigos y obstáculos que va encontrando el jugador en su camino se repite de una manera cíclica durante todo el desarrollo del juego. </a:t>
            </a:r>
            <a:endParaRPr lang="es-VE" sz="1400" dirty="0"/>
          </a:p>
        </p:txBody>
      </p:sp>
      <p:sp>
        <p:nvSpPr>
          <p:cNvPr id="4" name="3 Marcador de fecha"/>
          <p:cNvSpPr>
            <a:spLocks noGrp="1"/>
          </p:cNvSpPr>
          <p:nvPr>
            <p:ph type="dt" sz="half" idx="10"/>
          </p:nvPr>
        </p:nvSpPr>
        <p:spPr/>
        <p:txBody>
          <a:bodyPr/>
          <a:lstStyle/>
          <a:p>
            <a:fld id="{61C83CDC-B333-4969-BAE0-563B07F8B732}" type="datetime1">
              <a:rPr lang="es-VE" smtClean="0"/>
              <a:pPr/>
              <a:t>03/08/2014</a:t>
            </a:fld>
            <a:endParaRPr lang="es-VE"/>
          </a:p>
        </p:txBody>
      </p:sp>
      <p:sp>
        <p:nvSpPr>
          <p:cNvPr id="6" name="5 Marcador de pie de página"/>
          <p:cNvSpPr>
            <a:spLocks noGrp="1"/>
          </p:cNvSpPr>
          <p:nvPr>
            <p:ph type="ftr" sz="quarter" idx="11"/>
          </p:nvPr>
        </p:nvSpPr>
        <p:spPr/>
        <p:txBody>
          <a:bodyPr/>
          <a:lstStyle/>
          <a:p>
            <a:r>
              <a:rPr lang="es-VE" smtClean="0"/>
              <a:t>Gabriel Cervini</a:t>
            </a:r>
            <a:endParaRPr lang="es-VE"/>
          </a:p>
        </p:txBody>
      </p:sp>
      <p:sp>
        <p:nvSpPr>
          <p:cNvPr id="5" name="4 Marcador de número de diapositiva"/>
          <p:cNvSpPr>
            <a:spLocks noGrp="1"/>
          </p:cNvSpPr>
          <p:nvPr>
            <p:ph type="sldNum" sz="quarter" idx="12"/>
          </p:nvPr>
        </p:nvSpPr>
        <p:spPr/>
        <p:txBody>
          <a:bodyPr/>
          <a:lstStyle/>
          <a:p>
            <a:fld id="{F850F47C-20BC-4D8F-93E8-0CA803D06846}" type="slidenum">
              <a:rPr lang="es-VE" smtClean="0"/>
              <a:pPr/>
              <a:t>4</a:t>
            </a:fld>
            <a:endParaRPr lang="es-VE"/>
          </a:p>
        </p:txBody>
      </p:sp>
      <p:sp>
        <p:nvSpPr>
          <p:cNvPr id="9" name="8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Personalizar">
            <a:hlinkClick r:id="rId2"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par>
                                <p:cTn id="18" presetID="39" presetClass="entr" presetSubtype="0" accel="10000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par>
                                <p:cTn id="32" presetID="39" presetClass="entr" presetSubtype="0" accel="100000" fill="hold" grpId="0"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y"/>
                                          </p:val>
                                        </p:tav>
                                        <p:tav tm="100000">
                                          <p:val>
                                            <p:strVal val="#ppt_y"/>
                                          </p:val>
                                        </p:tav>
                                      </p:tavLst>
                                    </p:anim>
                                  </p:childTnLst>
                                </p:cTn>
                              </p:par>
                              <p:par>
                                <p:cTn id="38" presetID="39" presetClass="entr" presetSubtype="0" accel="100000" fill="hold" grpId="0"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strVal val="#ppt_w+.3"/>
                                          </p:val>
                                        </p:tav>
                                        <p:tav tm="100000">
                                          <p:val>
                                            <p:strVal val="#ppt_w"/>
                                          </p:val>
                                        </p:tav>
                                      </p:tavLst>
                                    </p:anim>
                                    <p:anim calcmode="lin" valueType="num">
                                      <p:cBhvr>
                                        <p:cTn id="49" dur="1000" fill="hold"/>
                                        <p:tgtEl>
                                          <p:spTgt spid="7"/>
                                        </p:tgtEl>
                                        <p:attrNameLst>
                                          <p:attrName>ppt_h</p:attrName>
                                        </p:attrNameLst>
                                      </p:cBhvr>
                                      <p:tavLst>
                                        <p:tav tm="0">
                                          <p:val>
                                            <p:strVal val="#ppt_h"/>
                                          </p:val>
                                        </p:tav>
                                        <p:tav tm="100000">
                                          <p:val>
                                            <p:strVal val="#ppt_h"/>
                                          </p:val>
                                        </p:tav>
                                      </p:tavLst>
                                    </p:anim>
                                    <p:animEffect transition="in" filter="fade">
                                      <p:cBhvr>
                                        <p:cTn id="5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0.gstatic.com/images?q=tbn:ANd9GcTWfPo1t7prtAAjZXdhaRxmc1Ag2YCcM7mpKEBDFeuIEJZ9rvAzrQ"/>
          <p:cNvPicPr>
            <a:picLocks noChangeAspect="1" noChangeArrowheads="1"/>
          </p:cNvPicPr>
          <p:nvPr/>
        </p:nvPicPr>
        <p:blipFill>
          <a:blip r:embed="rId2" cstate="print"/>
          <a:srcRect/>
          <a:stretch>
            <a:fillRect/>
          </a:stretch>
        </p:blipFill>
        <p:spPr bwMode="auto">
          <a:xfrm>
            <a:off x="357158" y="3786190"/>
            <a:ext cx="2428875" cy="1876425"/>
          </a:xfrm>
          <a:prstGeom prst="rect">
            <a:avLst/>
          </a:prstGeom>
          <a:noFill/>
        </p:spPr>
      </p:pic>
      <p:sp>
        <p:nvSpPr>
          <p:cNvPr id="3" name="2 Marcador de contenido"/>
          <p:cNvSpPr>
            <a:spLocks noGrp="1"/>
          </p:cNvSpPr>
          <p:nvPr>
            <p:ph idx="1"/>
          </p:nvPr>
        </p:nvSpPr>
        <p:spPr>
          <a:xfrm>
            <a:off x="457200" y="404664"/>
            <a:ext cx="8229600" cy="5976664"/>
          </a:xfrm>
        </p:spPr>
        <p:txBody>
          <a:bodyPr>
            <a:normAutofit/>
          </a:bodyPr>
          <a:lstStyle/>
          <a:p>
            <a:r>
              <a:rPr lang="es-VE" sz="1800" b="1" dirty="0"/>
              <a:t>3. </a:t>
            </a:r>
            <a:r>
              <a:rPr lang="es-VE" sz="1800" b="1" dirty="0" err="1"/>
              <a:t>Shoot´em</a:t>
            </a:r>
            <a:r>
              <a:rPr lang="es-VE" sz="1800" b="1" dirty="0"/>
              <a:t> up (dispárales a todos) o juegos de disparo </a:t>
            </a:r>
          </a:p>
          <a:p>
            <a:pPr lvl="1"/>
            <a:r>
              <a:rPr lang="es-ES" sz="1400" dirty="0"/>
              <a:t>Son los videojuegos violentos por antonomasia. El objetivo es disparar sin respiro sobre todo lo que aparezca en la pantalla. Hay de dos tipos: los de marcianitos, y los que siguen la tradición de los clásicos tiros al blanco de las ferias y que tiene su antecedente directo en las máquinas de tiro electromecánicas. En estos los blancos suelen ser personajes humanos o vehículos pilotados. Otras veces los enemigos asumen la forma de robots, alienígenas y naves espaciales que amenazan con la destrucción de la Tierra. También pueden ser urbanos: el jugador asume la identidad de un justiciero policía de dudosa moralidad que dispara indiscriminadamente contra los presuntos delincuentes que van apareciendo en la pantalla. Gracias a la réplica de una pistola, los jugadores pueden realmente disparar, aumentando la sensación de protagonismo. Al margen de cualquier consideración cívica y moral el único objetivo de los </a:t>
            </a:r>
            <a:r>
              <a:rPr lang="es-ES" sz="1400" dirty="0" err="1"/>
              <a:t>shoot´em</a:t>
            </a:r>
            <a:r>
              <a:rPr lang="es-ES" sz="1400" dirty="0"/>
              <a:t> up es siempre matar y destruir por el solo hecho de hacerlo. </a:t>
            </a:r>
            <a:endParaRPr lang="es-ES" sz="1400" dirty="0" smtClean="0"/>
          </a:p>
          <a:p>
            <a:r>
              <a:rPr lang="es-VE" sz="1800" b="1" dirty="0"/>
              <a:t>4. Plataforma </a:t>
            </a:r>
          </a:p>
          <a:p>
            <a:pPr lvl="1"/>
            <a:r>
              <a:rPr lang="es-ES" sz="1400" dirty="0"/>
              <a:t>Es el género por excelencia de las videoconsolas. El personaje debe avanzar a través de territorios hostiles en cumplimiento de una misión. En los juegos de plataforma la misión consiste en general en rescatar a una princesa. El personaje puede ir recogiendo </a:t>
            </a:r>
            <a:r>
              <a:rPr lang="es-ES" sz="1400" dirty="0" err="1"/>
              <a:t>super</a:t>
            </a:r>
            <a:r>
              <a:rPr lang="es-ES" sz="1400" dirty="0"/>
              <a:t>-poderes, acumulando vidas que le permiten avanzar con mayor facilidad a través de obstáculos cada vez más difíciles y con los adversarios más peligrosos. Los decorados se hacen más complejos a medida que el jugador va superando pantallas. También son juegos de plataforma todos los juegos de laberintos y de pasadizos secretos en el desarrollo de programas de entretenimiento. </a:t>
            </a:r>
            <a:endParaRPr lang="es-VE" sz="1400" dirty="0"/>
          </a:p>
        </p:txBody>
      </p:sp>
      <p:sp>
        <p:nvSpPr>
          <p:cNvPr id="4" name="3 Marcador de fecha"/>
          <p:cNvSpPr>
            <a:spLocks noGrp="1"/>
          </p:cNvSpPr>
          <p:nvPr>
            <p:ph type="dt" sz="half" idx="10"/>
          </p:nvPr>
        </p:nvSpPr>
        <p:spPr/>
        <p:txBody>
          <a:bodyPr/>
          <a:lstStyle/>
          <a:p>
            <a:fld id="{6282C3C5-2719-4ECC-8B26-78CC16DE2EE5}" type="datetime1">
              <a:rPr lang="es-VE" smtClean="0"/>
              <a:pPr/>
              <a:t>03/08/2014</a:t>
            </a:fld>
            <a:endParaRPr lang="es-VE"/>
          </a:p>
        </p:txBody>
      </p:sp>
      <p:sp>
        <p:nvSpPr>
          <p:cNvPr id="6" name="5 Marcador de pie de página"/>
          <p:cNvSpPr>
            <a:spLocks noGrp="1"/>
          </p:cNvSpPr>
          <p:nvPr>
            <p:ph type="ftr" sz="quarter" idx="11"/>
          </p:nvPr>
        </p:nvSpPr>
        <p:spPr/>
        <p:txBody>
          <a:bodyPr/>
          <a:lstStyle/>
          <a:p>
            <a:r>
              <a:rPr lang="es-VE" smtClean="0"/>
              <a:t>Gabriel Cervini</a:t>
            </a:r>
            <a:endParaRPr lang="es-VE"/>
          </a:p>
        </p:txBody>
      </p:sp>
      <p:sp>
        <p:nvSpPr>
          <p:cNvPr id="5" name="4 Marcador de número de diapositiva"/>
          <p:cNvSpPr>
            <a:spLocks noGrp="1"/>
          </p:cNvSpPr>
          <p:nvPr>
            <p:ph type="sldNum" sz="quarter" idx="12"/>
          </p:nvPr>
        </p:nvSpPr>
        <p:spPr/>
        <p:txBody>
          <a:bodyPr/>
          <a:lstStyle/>
          <a:p>
            <a:fld id="{F850F47C-20BC-4D8F-93E8-0CA803D06846}" type="slidenum">
              <a:rPr lang="es-VE" smtClean="0"/>
              <a:pPr/>
              <a:t>5</a:t>
            </a:fld>
            <a:endParaRPr lang="es-VE"/>
          </a:p>
        </p:txBody>
      </p:sp>
      <p:sp>
        <p:nvSpPr>
          <p:cNvPr id="8" name="7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3"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
                                        <p:tgtEl>
                                          <p:spTgt spid="3">
                                            <p:txEl>
                                              <p:pRg st="2" end="2"/>
                                            </p:txEl>
                                          </p:spTgt>
                                        </p:tgtEl>
                                      </p:cBhvr>
                                    </p:animEffect>
                                    <p:anim calcmode="lin" valueType="num">
                                      <p:cBhvr>
                                        <p:cTn id="2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8" presetID="43"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
                                        <p:tgtEl>
                                          <p:spTgt spid="3">
                                            <p:txEl>
                                              <p:pRg st="3" end="3"/>
                                            </p:txEl>
                                          </p:spTgt>
                                        </p:tgtEl>
                                      </p:cBhvr>
                                    </p:animEffect>
                                    <p:anim calcmode="lin" valueType="num">
                                      <p:cBhvr>
                                        <p:cTn id="31"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17410"/>
                                        </p:tgtEl>
                                        <p:attrNameLst>
                                          <p:attrName>style.visibility</p:attrName>
                                        </p:attrNameLst>
                                      </p:cBhvr>
                                      <p:to>
                                        <p:strVal val="visible"/>
                                      </p:to>
                                    </p:set>
                                    <p:anim calcmode="lin" valueType="num">
                                      <p:cBhvr>
                                        <p:cTn id="39" dur="500" fill="hold"/>
                                        <p:tgtEl>
                                          <p:spTgt spid="17410"/>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7410"/>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7410"/>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t2.gstatic.com/images?q=tbn:ANd9GcQ0VkBCVIX2Eaz0LCevnjs1QvrMpBQqEGmj7pvmwkjRz40YmRkS"/>
          <p:cNvPicPr>
            <a:picLocks noChangeAspect="1" noChangeArrowheads="1"/>
          </p:cNvPicPr>
          <p:nvPr/>
        </p:nvPicPr>
        <p:blipFill>
          <a:blip r:embed="rId2" cstate="print"/>
          <a:srcRect/>
          <a:stretch>
            <a:fillRect/>
          </a:stretch>
        </p:blipFill>
        <p:spPr bwMode="auto">
          <a:xfrm>
            <a:off x="2071670" y="5357826"/>
            <a:ext cx="1285869" cy="1285869"/>
          </a:xfrm>
          <a:prstGeom prst="rect">
            <a:avLst/>
          </a:prstGeom>
          <a:noFill/>
        </p:spPr>
      </p:pic>
      <p:sp>
        <p:nvSpPr>
          <p:cNvPr id="3" name="2 Marcador de contenido"/>
          <p:cNvSpPr>
            <a:spLocks noGrp="1"/>
          </p:cNvSpPr>
          <p:nvPr>
            <p:ph idx="1"/>
          </p:nvPr>
        </p:nvSpPr>
        <p:spPr>
          <a:xfrm>
            <a:off x="457200" y="620688"/>
            <a:ext cx="8229600" cy="5505475"/>
          </a:xfrm>
        </p:spPr>
        <p:txBody>
          <a:bodyPr>
            <a:normAutofit/>
          </a:bodyPr>
          <a:lstStyle/>
          <a:p>
            <a:r>
              <a:rPr lang="es-VE" sz="1800" b="1" dirty="0"/>
              <a:t>5. Simuladores </a:t>
            </a:r>
          </a:p>
          <a:p>
            <a:pPr lvl="1"/>
            <a:r>
              <a:rPr lang="es-ES" sz="1400" dirty="0"/>
              <a:t>Los actuales simuladores de conducción enormemente populares en los salones recreativos, mantienen todavía una estructura física similar a la de estos juegos electromecánicos. El creciente realismo de las imágenes y la rápida respuesta del programa a la acción de los jugadores ha convertido a estos sofisticados juegos de simulación en el foco de atracción de los locales en los que están instalados. A pesar de los significativos progresos conseguidos gracias a la utilización en el desarrollo de los juegos de las tecnologías más avanzadas de la informática aplicada al entretenimiento, estas máquinas todavía no han conseguido reproducir la sensación de conducir un vehículo real. Existe una amplia gama de simuladores de todo tipo, los más populares los de vuelo. La mayoría de los actuales juegos y de las instalaciones basadas en la realidad virtual reúnen también las características básicas de los géneros de acción. </a:t>
            </a:r>
            <a:endParaRPr lang="es-ES" sz="1400" dirty="0" smtClean="0"/>
          </a:p>
          <a:p>
            <a:r>
              <a:rPr lang="es-VE" sz="1800" b="1" dirty="0"/>
              <a:t>6. Juegos de deporte </a:t>
            </a:r>
          </a:p>
          <a:p>
            <a:pPr lvl="1"/>
            <a:r>
              <a:rPr lang="es-ES" sz="1400" dirty="0"/>
              <a:t>Los juegos inspirados en deportes han disfrutado siempre de una gran aceptación entre el público. A veces son asimilados a los juegos de acción o a los simuladores. Pero salvo algunos casos específicos como los juegos de boxeo, torneos de kárate y similares y quizá también ciertos juegos de carreras de coches, la comparación resulta injustificada. Los juegos basados en deportes reúnen algunas características específicas que los distinguen del resto de los géneros, aunque hay juegos híbridos. </a:t>
            </a:r>
          </a:p>
          <a:p>
            <a:pPr lvl="1"/>
            <a:r>
              <a:rPr lang="es-ES" sz="1400" dirty="0"/>
              <a:t>Quizás en el futuro a medida que la tecnología permita alcanzar un mayor realismo y sobre todo una mayor inmersión sea adecuado comenzar a denominarlos simuladores deportivos. El sistema </a:t>
            </a:r>
            <a:r>
              <a:rPr lang="es-ES" sz="1400" dirty="0" err="1"/>
              <a:t>Mandala</a:t>
            </a:r>
            <a:r>
              <a:rPr lang="es-ES" sz="1400" dirty="0"/>
              <a:t> utiliza técnicas de realidad virtual, puede ser considerado el precursor de este nuevo tipo de simulador deportivo que se adivina en el horizonte. </a:t>
            </a:r>
            <a:endParaRPr lang="es-VE" sz="1400" dirty="0"/>
          </a:p>
        </p:txBody>
      </p:sp>
      <p:sp>
        <p:nvSpPr>
          <p:cNvPr id="4" name="3 Marcador de fecha"/>
          <p:cNvSpPr>
            <a:spLocks noGrp="1"/>
          </p:cNvSpPr>
          <p:nvPr>
            <p:ph type="dt" sz="half" idx="10"/>
          </p:nvPr>
        </p:nvSpPr>
        <p:spPr/>
        <p:txBody>
          <a:bodyPr/>
          <a:lstStyle/>
          <a:p>
            <a:fld id="{20B2D701-43F4-4E2C-8635-A656D7EC6858}" type="datetime1">
              <a:rPr lang="es-VE" smtClean="0"/>
              <a:pPr/>
              <a:t>03/08/2014</a:t>
            </a:fld>
            <a:endParaRPr lang="es-VE"/>
          </a:p>
        </p:txBody>
      </p:sp>
      <p:sp>
        <p:nvSpPr>
          <p:cNvPr id="6" name="5 Marcador de pie de página"/>
          <p:cNvSpPr>
            <a:spLocks noGrp="1"/>
          </p:cNvSpPr>
          <p:nvPr>
            <p:ph type="ftr" sz="quarter" idx="11"/>
          </p:nvPr>
        </p:nvSpPr>
        <p:spPr/>
        <p:txBody>
          <a:bodyPr/>
          <a:lstStyle/>
          <a:p>
            <a:r>
              <a:rPr lang="es-VE" smtClean="0"/>
              <a:t>Gabriel Cervini</a:t>
            </a:r>
            <a:endParaRPr lang="es-VE"/>
          </a:p>
        </p:txBody>
      </p:sp>
      <p:sp>
        <p:nvSpPr>
          <p:cNvPr id="5" name="4 Marcador de número de diapositiva"/>
          <p:cNvSpPr>
            <a:spLocks noGrp="1"/>
          </p:cNvSpPr>
          <p:nvPr>
            <p:ph type="sldNum" sz="quarter" idx="12"/>
          </p:nvPr>
        </p:nvSpPr>
        <p:spPr/>
        <p:txBody>
          <a:bodyPr/>
          <a:lstStyle/>
          <a:p>
            <a:fld id="{F850F47C-20BC-4D8F-93E8-0CA803D06846}" type="slidenum">
              <a:rPr lang="es-VE" smtClean="0"/>
              <a:pPr/>
              <a:t>6</a:t>
            </a:fld>
            <a:endParaRPr lang="es-VE"/>
          </a:p>
        </p:txBody>
      </p:sp>
      <p:sp>
        <p:nvSpPr>
          <p:cNvPr id="8" name="7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par>
                                <p:cTn id="12" presetID="58"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2" end="2"/>
                                            </p:txEl>
                                          </p:spTgt>
                                        </p:tgtEl>
                                      </p:cBhvr>
                                    </p:animEffect>
                                  </p:childTnLst>
                                </p:cTn>
                              </p:par>
                              <p:par>
                                <p:cTn id="28" presetID="58"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4" dur="500"/>
                                        <p:tgtEl>
                                          <p:spTgt spid="3">
                                            <p:txEl>
                                              <p:pRg st="3" end="3"/>
                                            </p:txEl>
                                          </p:spTgt>
                                        </p:tgtEl>
                                      </p:cBhvr>
                                    </p:animEffect>
                                  </p:childTnLst>
                                </p:cTn>
                              </p:par>
                              <p:par>
                                <p:cTn id="35" presetID="58" presetClass="entr" presetSubtype="0" accel="10000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3" presetClass="entr" presetSubtype="0" fill="hold" nodeType="clickEffect">
                                  <p:stCondLst>
                                    <p:cond delay="0"/>
                                  </p:stCondLst>
                                  <p:childTnLst>
                                    <p:set>
                                      <p:cBhvr>
                                        <p:cTn id="45" dur="1" fill="hold">
                                          <p:stCondLst>
                                            <p:cond delay="0"/>
                                          </p:stCondLst>
                                        </p:cTn>
                                        <p:tgtEl>
                                          <p:spTgt spid="16386"/>
                                        </p:tgtEl>
                                        <p:attrNameLst>
                                          <p:attrName>style.visibility</p:attrName>
                                        </p:attrNameLst>
                                      </p:cBhvr>
                                      <p:to>
                                        <p:strVal val="visible"/>
                                      </p:to>
                                    </p:set>
                                    <p:animEffect transition="in" filter="fade">
                                      <p:cBhvr>
                                        <p:cTn id="46" dur="100"/>
                                        <p:tgtEl>
                                          <p:spTgt spid="16386"/>
                                        </p:tgtEl>
                                      </p:cBhvr>
                                    </p:animEffect>
                                    <p:anim calcmode="lin" valueType="num">
                                      <p:cBhvr>
                                        <p:cTn id="47" dur="400" fill="hold"/>
                                        <p:tgtEl>
                                          <p:spTgt spid="16386"/>
                                        </p:tgtEl>
                                        <p:attrNameLst>
                                          <p:attrName>ppt_x</p:attrName>
                                        </p:attrNameLst>
                                      </p:cBhvr>
                                      <p:tavLst>
                                        <p:tav tm="0">
                                          <p:val>
                                            <p:strVal val="#ppt_x"/>
                                          </p:val>
                                        </p:tav>
                                        <p:tav tm="100000">
                                          <p:val>
                                            <p:strVal val="#ppt_x"/>
                                          </p:val>
                                        </p:tav>
                                      </p:tavLst>
                                    </p:anim>
                                    <p:anim calcmode="lin" valueType="num">
                                      <p:cBhvr>
                                        <p:cTn id="48" dur="400" fill="hold"/>
                                        <p:tgtEl>
                                          <p:spTgt spid="16386"/>
                                        </p:tgtEl>
                                        <p:attrNameLst>
                                          <p:attrName>ppt_y</p:attrName>
                                        </p:attrNameLst>
                                      </p:cBhvr>
                                      <p:tavLst>
                                        <p:tav tm="0">
                                          <p:val>
                                            <p:strVal val="#ppt_y+0.31"/>
                                          </p:val>
                                        </p:tav>
                                        <p:tav tm="100000">
                                          <p:val>
                                            <p:strVal val="#ppt_y+0.31"/>
                                          </p:val>
                                        </p:tav>
                                      </p:tavLst>
                                    </p:anim>
                                    <p:anim calcmode="lin" valueType="num">
                                      <p:cBhvr>
                                        <p:cTn id="49" dur="600" decel="50000" fill="hold">
                                          <p:stCondLst>
                                            <p:cond delay="400"/>
                                          </p:stCondLst>
                                        </p:cTn>
                                        <p:tgtEl>
                                          <p:spTgt spid="1638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0" dur="600" decel="50000" fill="hold">
                                          <p:stCondLst>
                                            <p:cond delay="400"/>
                                          </p:stCondLst>
                                        </p:cTn>
                                        <p:tgtEl>
                                          <p:spTgt spid="1638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t2.gstatic.com/images?q=tbn:ANd9GcSiIg18O_l3OaQyjQdisdShxLtc8JzSb0v4hIELeJr9xtuvinX32Q"/>
          <p:cNvPicPr>
            <a:picLocks noChangeAspect="1" noChangeArrowheads="1"/>
          </p:cNvPicPr>
          <p:nvPr/>
        </p:nvPicPr>
        <p:blipFill>
          <a:blip r:embed="rId2" cstate="print"/>
          <a:srcRect/>
          <a:stretch>
            <a:fillRect/>
          </a:stretch>
        </p:blipFill>
        <p:spPr bwMode="auto">
          <a:xfrm>
            <a:off x="2411760" y="5059602"/>
            <a:ext cx="3057525" cy="1495426"/>
          </a:xfrm>
          <a:prstGeom prst="rect">
            <a:avLst/>
          </a:prstGeom>
          <a:noFill/>
        </p:spPr>
      </p:pic>
      <p:sp>
        <p:nvSpPr>
          <p:cNvPr id="3" name="2 Marcador de contenido"/>
          <p:cNvSpPr>
            <a:spLocks noGrp="1"/>
          </p:cNvSpPr>
          <p:nvPr>
            <p:ph idx="1"/>
          </p:nvPr>
        </p:nvSpPr>
        <p:spPr>
          <a:xfrm>
            <a:off x="457200" y="548680"/>
            <a:ext cx="8229600" cy="5577483"/>
          </a:xfrm>
        </p:spPr>
        <p:txBody>
          <a:bodyPr>
            <a:normAutofit/>
          </a:bodyPr>
          <a:lstStyle/>
          <a:p>
            <a:r>
              <a:rPr lang="es-VE" sz="1800" b="1" dirty="0"/>
              <a:t>7. Estrategia </a:t>
            </a:r>
          </a:p>
          <a:p>
            <a:pPr lvl="1"/>
            <a:r>
              <a:rPr lang="es-ES" sz="1400" dirty="0"/>
              <a:t>En este gran grupo de juegos el jugador adopta una identidad específica y conoce el objetivo final, al cual debe encaminar cada una de sus acciones, desarrollando empresas tácticas de muchos tipos para conseguir un fructuoso desenlace. La acción se desarrolla mediante la utilización de una serie de formas verbales (órdenes) que el programa reconoce y la consecución y posesión de objetos y elementos que aparecen en cambiantes escenarios y </a:t>
            </a:r>
            <a:r>
              <a:rPr lang="es-ES" sz="1400" dirty="0" smtClean="0"/>
              <a:t>que </a:t>
            </a:r>
            <a:r>
              <a:rPr lang="es-ES" sz="1400" dirty="0"/>
              <a:t>serán imprescindibles para el paso de niveles y para lograr la victoria y el éxito final. </a:t>
            </a:r>
            <a:endParaRPr lang="es-VE" sz="1400" dirty="0" smtClean="0"/>
          </a:p>
          <a:p>
            <a:r>
              <a:rPr lang="es-AR" sz="1800" b="1" dirty="0" smtClean="0"/>
              <a:t>7.1. Aventura</a:t>
            </a:r>
          </a:p>
          <a:p>
            <a:pPr lvl="1"/>
            <a:r>
              <a:rPr lang="es-AR" sz="1400" dirty="0" smtClean="0"/>
              <a:t>Un tipo de juego cuya principal característica es ofrecer una combinación más o menos equilibrada de reflexión y acción. Clasificamos en esta categoría tanto las aventuras gráficas como las películas interactivas y </a:t>
            </a:r>
            <a:r>
              <a:rPr lang="es-AR" sz="1400" dirty="0" err="1" smtClean="0"/>
              <a:t>videoaventuras</a:t>
            </a:r>
            <a:r>
              <a:rPr lang="es-AR" sz="1400" dirty="0" smtClean="0"/>
              <a:t>.</a:t>
            </a:r>
          </a:p>
          <a:p>
            <a:r>
              <a:rPr lang="es-AR" sz="1800" b="1" dirty="0" smtClean="0"/>
              <a:t>7.2. Los juegos de rol</a:t>
            </a:r>
          </a:p>
          <a:p>
            <a:pPr lvl="1"/>
            <a:r>
              <a:rPr lang="es-AR" sz="1400" dirty="0" smtClean="0"/>
              <a:t>Son juegos donde el diseño de los personajes lo realiza el jugador, combinando una serie de características como el valor, la fuerza, la inteligencia... Suelen basarse en argumentos ambientados en la Edad Media, siendo frecuentes los personajes con características fantásticas, ambientes lóbregos, presencia de hechiceros, animales mitológicos, mundos imaginarios... suelen guardar un paralelismo con sus homónimos de mesa, si bien el ordenador asume el papel de director del juego. Las animaciones gráficas se perfilan de modo más sencillo y el jugador con frecuencia debe controlar a más de un personaje, cada uno con características propias.</a:t>
            </a:r>
            <a:endParaRPr lang="es-ES" sz="1400" dirty="0" smtClean="0"/>
          </a:p>
        </p:txBody>
      </p:sp>
      <p:sp>
        <p:nvSpPr>
          <p:cNvPr id="4" name="3 Marcador de fecha"/>
          <p:cNvSpPr>
            <a:spLocks noGrp="1"/>
          </p:cNvSpPr>
          <p:nvPr>
            <p:ph type="dt" sz="half" idx="10"/>
          </p:nvPr>
        </p:nvSpPr>
        <p:spPr/>
        <p:txBody>
          <a:bodyPr/>
          <a:lstStyle/>
          <a:p>
            <a:fld id="{C2A8CE85-4B60-4AB3-AAF8-C27AD899D8C7}" type="datetime1">
              <a:rPr lang="es-VE" smtClean="0"/>
              <a:pPr/>
              <a:t>03/08/2014</a:t>
            </a:fld>
            <a:endParaRPr lang="es-VE"/>
          </a:p>
        </p:txBody>
      </p:sp>
      <p:sp>
        <p:nvSpPr>
          <p:cNvPr id="6" name="5 Marcador de pie de página"/>
          <p:cNvSpPr>
            <a:spLocks noGrp="1"/>
          </p:cNvSpPr>
          <p:nvPr>
            <p:ph type="ftr" sz="quarter" idx="11"/>
          </p:nvPr>
        </p:nvSpPr>
        <p:spPr/>
        <p:txBody>
          <a:bodyPr/>
          <a:lstStyle/>
          <a:p>
            <a:r>
              <a:rPr lang="es-VE" smtClean="0"/>
              <a:t>Gabriel Cervini</a:t>
            </a:r>
            <a:endParaRPr lang="es-VE"/>
          </a:p>
        </p:txBody>
      </p:sp>
      <p:sp>
        <p:nvSpPr>
          <p:cNvPr id="5" name="4 Marcador de número de diapositiva"/>
          <p:cNvSpPr>
            <a:spLocks noGrp="1"/>
          </p:cNvSpPr>
          <p:nvPr>
            <p:ph type="sldNum" sz="quarter" idx="12"/>
          </p:nvPr>
        </p:nvSpPr>
        <p:spPr/>
        <p:txBody>
          <a:bodyPr/>
          <a:lstStyle/>
          <a:p>
            <a:fld id="{F850F47C-20BC-4D8F-93E8-0CA803D06846}" type="slidenum">
              <a:rPr lang="es-VE" smtClean="0"/>
              <a:pPr/>
              <a:t>7</a:t>
            </a:fld>
            <a:endParaRPr lang="es-VE"/>
          </a:p>
        </p:txBody>
      </p:sp>
      <p:sp>
        <p:nvSpPr>
          <p:cNvPr id="8" name="7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0" name="9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3">
                                            <p:txEl>
                                              <p:pRg st="1" end="1"/>
                                            </p:txEl>
                                          </p:spTgt>
                                        </p:tgtEl>
                                        <p:attrNameLst>
                                          <p:attrName>ppt_x</p:attrName>
                                        </p:attrNameLst>
                                      </p:cBhvr>
                                    </p:anim>
                                    <p:anim from="0" to="-1.0" calcmode="lin" valueType="num">
                                      <p:cBhvr>
                                        <p:cTn id="14" dur="200" decel="50000" autoRev="1" fill="hold">
                                          <p:stCondLst>
                                            <p:cond delay="600"/>
                                          </p:stCondLst>
                                        </p:cTn>
                                        <p:tgtEl>
                                          <p:spTgt spid="3">
                                            <p:txEl>
                                              <p:pRg st="1" end="1"/>
                                            </p:txEl>
                                          </p:spTgt>
                                        </p:tgtEl>
                                        <p:attrNameLst>
                                          <p:attrName>xshear</p:attrName>
                                        </p:attrNameLst>
                                      </p:cBhvr>
                                    </p:anim>
                                    <p:animScale>
                                      <p:cBhvr>
                                        <p:cTn id="15" dur="200" decel="100000" autoRev="1" fill="hold">
                                          <p:stCondLst>
                                            <p:cond delay="600"/>
                                          </p:stCondLst>
                                        </p:cTn>
                                        <p:tgtEl>
                                          <p:spTgt spid="3">
                                            <p:txEl>
                                              <p:pRg st="1" end="1"/>
                                            </p:txEl>
                                          </p:spTgt>
                                        </p:tgtEl>
                                      </p:cBhvr>
                                      <p:from x="100000" y="100000"/>
                                      <p:to x="80000" y="100000"/>
                                    </p:animScale>
                                    <p:anim by="(#ppt_h/3+#ppt_w*0.1)" calcmode="lin" valueType="num">
                                      <p:cBhvr additive="sum">
                                        <p:cTn id="16"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3">
                                            <p:txEl>
                                              <p:pRg st="2" end="2"/>
                                            </p:txEl>
                                          </p:spTgt>
                                        </p:tgtEl>
                                        <p:attrNameLst>
                                          <p:attrName>ppt_x</p:attrName>
                                        </p:attrNameLst>
                                      </p:cBhvr>
                                    </p:anim>
                                    <p:anim from="0" to="-1.0" calcmode="lin" valueType="num">
                                      <p:cBhvr>
                                        <p:cTn id="22" dur="200" decel="50000" autoRev="1" fill="hold">
                                          <p:stCondLst>
                                            <p:cond delay="600"/>
                                          </p:stCondLst>
                                        </p:cTn>
                                        <p:tgtEl>
                                          <p:spTgt spid="3">
                                            <p:txEl>
                                              <p:pRg st="2" end="2"/>
                                            </p:txEl>
                                          </p:spTgt>
                                        </p:tgtEl>
                                        <p:attrNameLst>
                                          <p:attrName>xshear</p:attrName>
                                        </p:attrNameLst>
                                      </p:cBhvr>
                                    </p:anim>
                                    <p:animScale>
                                      <p:cBhvr>
                                        <p:cTn id="23" dur="200" decel="100000" autoRev="1" fill="hold">
                                          <p:stCondLst>
                                            <p:cond delay="600"/>
                                          </p:stCondLst>
                                        </p:cTn>
                                        <p:tgtEl>
                                          <p:spTgt spid="3">
                                            <p:txEl>
                                              <p:pRg st="2" end="2"/>
                                            </p:txEl>
                                          </p:spTgt>
                                        </p:tgtEl>
                                      </p:cBhvr>
                                      <p:from x="100000" y="100000"/>
                                      <p:to x="80000" y="100000"/>
                                    </p:animScale>
                                    <p:anim by="(#ppt_h/3+#ppt_w*0.1)" calcmode="lin" valueType="num">
                                      <p:cBhvr additive="sum">
                                        <p:cTn id="24" dur="200" decel="100000" autoRev="1" fill="hold">
                                          <p:stCondLst>
                                            <p:cond delay="600"/>
                                          </p:stCondLst>
                                        </p:cTn>
                                        <p:tgtEl>
                                          <p:spTgt spid="3">
                                            <p:txEl>
                                              <p:pRg st="2" end="2"/>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3">
                                            <p:txEl>
                                              <p:pRg st="3" end="3"/>
                                            </p:txEl>
                                          </p:spTgt>
                                        </p:tgtEl>
                                        <p:attrNameLst>
                                          <p:attrName>ppt_x</p:attrName>
                                        </p:attrNameLst>
                                      </p:cBhvr>
                                    </p:anim>
                                    <p:anim from="0" to="-1.0" calcmode="lin" valueType="num">
                                      <p:cBhvr>
                                        <p:cTn id="28" dur="200" decel="50000" autoRev="1" fill="hold">
                                          <p:stCondLst>
                                            <p:cond delay="600"/>
                                          </p:stCondLst>
                                        </p:cTn>
                                        <p:tgtEl>
                                          <p:spTgt spid="3">
                                            <p:txEl>
                                              <p:pRg st="3" end="3"/>
                                            </p:txEl>
                                          </p:spTgt>
                                        </p:tgtEl>
                                        <p:attrNameLst>
                                          <p:attrName>xshear</p:attrName>
                                        </p:attrNameLst>
                                      </p:cBhvr>
                                    </p:anim>
                                    <p:animScale>
                                      <p:cBhvr>
                                        <p:cTn id="29" dur="200" decel="100000" autoRev="1" fill="hold">
                                          <p:stCondLst>
                                            <p:cond delay="600"/>
                                          </p:stCondLst>
                                        </p:cTn>
                                        <p:tgtEl>
                                          <p:spTgt spid="3">
                                            <p:txEl>
                                              <p:pRg st="3" end="3"/>
                                            </p:txEl>
                                          </p:spTgt>
                                        </p:tgtEl>
                                      </p:cBhvr>
                                      <p:from x="100000" y="100000"/>
                                      <p:to x="80000" y="100000"/>
                                    </p:animScale>
                                    <p:anim by="(#ppt_h/3+#ppt_w*0.1)" calcmode="lin" valueType="num">
                                      <p:cBhvr additive="sum">
                                        <p:cTn id="30"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1" fill="hold">
                      <p:stCondLst>
                        <p:cond delay="indefinite"/>
                      </p:stCondLst>
                      <p:childTnLst>
                        <p:par>
                          <p:cTn id="32" fill="hold">
                            <p:stCondLst>
                              <p:cond delay="0"/>
                            </p:stCondLst>
                            <p:childTnLst>
                              <p:par>
                                <p:cTn id="33" presetID="34"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from="(-#ppt_w/2)" to="(#ppt_x)" calcmode="lin" valueType="num">
                                      <p:cBhvr>
                                        <p:cTn id="35" dur="600" fill="hold">
                                          <p:stCondLst>
                                            <p:cond delay="0"/>
                                          </p:stCondLst>
                                        </p:cTn>
                                        <p:tgtEl>
                                          <p:spTgt spid="3">
                                            <p:txEl>
                                              <p:pRg st="4" end="4"/>
                                            </p:txEl>
                                          </p:spTgt>
                                        </p:tgtEl>
                                        <p:attrNameLst>
                                          <p:attrName>ppt_x</p:attrName>
                                        </p:attrNameLst>
                                      </p:cBhvr>
                                    </p:anim>
                                    <p:anim from="0" to="-1.0" calcmode="lin" valueType="num">
                                      <p:cBhvr>
                                        <p:cTn id="36" dur="200" decel="50000" autoRev="1" fill="hold">
                                          <p:stCondLst>
                                            <p:cond delay="600"/>
                                          </p:stCondLst>
                                        </p:cTn>
                                        <p:tgtEl>
                                          <p:spTgt spid="3">
                                            <p:txEl>
                                              <p:pRg st="4" end="4"/>
                                            </p:txEl>
                                          </p:spTgt>
                                        </p:tgtEl>
                                        <p:attrNameLst>
                                          <p:attrName>xshear</p:attrName>
                                        </p:attrNameLst>
                                      </p:cBhvr>
                                    </p:anim>
                                    <p:animScale>
                                      <p:cBhvr>
                                        <p:cTn id="37" dur="200" decel="100000" autoRev="1" fill="hold">
                                          <p:stCondLst>
                                            <p:cond delay="600"/>
                                          </p:stCondLst>
                                        </p:cTn>
                                        <p:tgtEl>
                                          <p:spTgt spid="3">
                                            <p:txEl>
                                              <p:pRg st="4" end="4"/>
                                            </p:txEl>
                                          </p:spTgt>
                                        </p:tgtEl>
                                      </p:cBhvr>
                                      <p:from x="100000" y="100000"/>
                                      <p:to x="80000" y="100000"/>
                                    </p:animScale>
                                    <p:anim by="(#ppt_h/3+#ppt_w*0.1)" calcmode="lin" valueType="num">
                                      <p:cBhvr additive="sum">
                                        <p:cTn id="38" dur="200" decel="100000" autoRev="1" fill="hold">
                                          <p:stCondLst>
                                            <p:cond delay="600"/>
                                          </p:stCondLst>
                                        </p:cTn>
                                        <p:tgtEl>
                                          <p:spTgt spid="3">
                                            <p:txEl>
                                              <p:pRg st="4" end="4"/>
                                            </p:txEl>
                                          </p:spTgt>
                                        </p:tgtEl>
                                        <p:attrNameLst>
                                          <p:attrName>ppt_x</p:attrName>
                                        </p:attrNameLst>
                                      </p:cBhvr>
                                    </p:anim>
                                  </p:childTnLst>
                                </p:cTn>
                              </p:par>
                              <p:par>
                                <p:cTn id="39" presetID="34"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from="(-#ppt_w/2)" to="(#ppt_x)" calcmode="lin" valueType="num">
                                      <p:cBhvr>
                                        <p:cTn id="41" dur="600" fill="hold">
                                          <p:stCondLst>
                                            <p:cond delay="0"/>
                                          </p:stCondLst>
                                        </p:cTn>
                                        <p:tgtEl>
                                          <p:spTgt spid="3">
                                            <p:txEl>
                                              <p:pRg st="5" end="5"/>
                                            </p:txEl>
                                          </p:spTgt>
                                        </p:tgtEl>
                                        <p:attrNameLst>
                                          <p:attrName>ppt_x</p:attrName>
                                        </p:attrNameLst>
                                      </p:cBhvr>
                                    </p:anim>
                                    <p:anim from="0" to="-1.0" calcmode="lin" valueType="num">
                                      <p:cBhvr>
                                        <p:cTn id="42" dur="200" decel="50000" autoRev="1" fill="hold">
                                          <p:stCondLst>
                                            <p:cond delay="600"/>
                                          </p:stCondLst>
                                        </p:cTn>
                                        <p:tgtEl>
                                          <p:spTgt spid="3">
                                            <p:txEl>
                                              <p:pRg st="5" end="5"/>
                                            </p:txEl>
                                          </p:spTgt>
                                        </p:tgtEl>
                                        <p:attrNameLst>
                                          <p:attrName>xshear</p:attrName>
                                        </p:attrNameLst>
                                      </p:cBhvr>
                                    </p:anim>
                                    <p:animScale>
                                      <p:cBhvr>
                                        <p:cTn id="43" dur="200" decel="100000" autoRev="1" fill="hold">
                                          <p:stCondLst>
                                            <p:cond delay="600"/>
                                          </p:stCondLst>
                                        </p:cTn>
                                        <p:tgtEl>
                                          <p:spTgt spid="3">
                                            <p:txEl>
                                              <p:pRg st="5" end="5"/>
                                            </p:txEl>
                                          </p:spTgt>
                                        </p:tgtEl>
                                      </p:cBhvr>
                                      <p:from x="100000" y="100000"/>
                                      <p:to x="80000" y="100000"/>
                                    </p:animScale>
                                    <p:anim by="(#ppt_h/3+#ppt_w*0.1)" calcmode="lin" valueType="num">
                                      <p:cBhvr additive="sum">
                                        <p:cTn id="44" dur="200" decel="100000" autoRev="1" fill="hold">
                                          <p:stCondLst>
                                            <p:cond delay="600"/>
                                          </p:stCondLst>
                                        </p:cTn>
                                        <p:tgtEl>
                                          <p:spTgt spid="3">
                                            <p:txEl>
                                              <p:pRg st="5" end="5"/>
                                            </p:txEl>
                                          </p:spTgt>
                                        </p:tgtEl>
                                        <p:attrNameLst>
                                          <p:attrName>ppt_x</p:attrName>
                                        </p:attrNameLst>
                                      </p:cBhvr>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15362"/>
                                        </p:tgtEl>
                                        <p:attrNameLst>
                                          <p:attrName>style.visibility</p:attrName>
                                        </p:attrNameLst>
                                      </p:cBhvr>
                                      <p:to>
                                        <p:strVal val="visible"/>
                                      </p:to>
                                    </p:set>
                                    <p:animEffect transition="in" filter="wipe(down)">
                                      <p:cBhvr>
                                        <p:cTn id="49" dur="580">
                                          <p:stCondLst>
                                            <p:cond delay="0"/>
                                          </p:stCondLst>
                                        </p:cTn>
                                        <p:tgtEl>
                                          <p:spTgt spid="15362"/>
                                        </p:tgtEl>
                                      </p:cBhvr>
                                    </p:animEffect>
                                    <p:anim calcmode="lin" valueType="num">
                                      <p:cBhvr>
                                        <p:cTn id="50"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55" dur="26">
                                          <p:stCondLst>
                                            <p:cond delay="650"/>
                                          </p:stCondLst>
                                        </p:cTn>
                                        <p:tgtEl>
                                          <p:spTgt spid="15362"/>
                                        </p:tgtEl>
                                      </p:cBhvr>
                                      <p:to x="100000" y="60000"/>
                                    </p:animScale>
                                    <p:animScale>
                                      <p:cBhvr>
                                        <p:cTn id="56" dur="166" decel="50000">
                                          <p:stCondLst>
                                            <p:cond delay="676"/>
                                          </p:stCondLst>
                                        </p:cTn>
                                        <p:tgtEl>
                                          <p:spTgt spid="15362"/>
                                        </p:tgtEl>
                                      </p:cBhvr>
                                      <p:to x="100000" y="100000"/>
                                    </p:animScale>
                                    <p:animScale>
                                      <p:cBhvr>
                                        <p:cTn id="57" dur="26">
                                          <p:stCondLst>
                                            <p:cond delay="1312"/>
                                          </p:stCondLst>
                                        </p:cTn>
                                        <p:tgtEl>
                                          <p:spTgt spid="15362"/>
                                        </p:tgtEl>
                                      </p:cBhvr>
                                      <p:to x="100000" y="80000"/>
                                    </p:animScale>
                                    <p:animScale>
                                      <p:cBhvr>
                                        <p:cTn id="58" dur="166" decel="50000">
                                          <p:stCondLst>
                                            <p:cond delay="1338"/>
                                          </p:stCondLst>
                                        </p:cTn>
                                        <p:tgtEl>
                                          <p:spTgt spid="15362"/>
                                        </p:tgtEl>
                                      </p:cBhvr>
                                      <p:to x="100000" y="100000"/>
                                    </p:animScale>
                                    <p:animScale>
                                      <p:cBhvr>
                                        <p:cTn id="59" dur="26">
                                          <p:stCondLst>
                                            <p:cond delay="1642"/>
                                          </p:stCondLst>
                                        </p:cTn>
                                        <p:tgtEl>
                                          <p:spTgt spid="15362"/>
                                        </p:tgtEl>
                                      </p:cBhvr>
                                      <p:to x="100000" y="90000"/>
                                    </p:animScale>
                                    <p:animScale>
                                      <p:cBhvr>
                                        <p:cTn id="60" dur="166" decel="50000">
                                          <p:stCondLst>
                                            <p:cond delay="1668"/>
                                          </p:stCondLst>
                                        </p:cTn>
                                        <p:tgtEl>
                                          <p:spTgt spid="15362"/>
                                        </p:tgtEl>
                                      </p:cBhvr>
                                      <p:to x="100000" y="100000"/>
                                    </p:animScale>
                                    <p:animScale>
                                      <p:cBhvr>
                                        <p:cTn id="61" dur="26">
                                          <p:stCondLst>
                                            <p:cond delay="1808"/>
                                          </p:stCondLst>
                                        </p:cTn>
                                        <p:tgtEl>
                                          <p:spTgt spid="15362"/>
                                        </p:tgtEl>
                                      </p:cBhvr>
                                      <p:to x="100000" y="95000"/>
                                    </p:animScale>
                                    <p:animScale>
                                      <p:cBhvr>
                                        <p:cTn id="62" dur="166" decel="50000">
                                          <p:stCondLst>
                                            <p:cond delay="1834"/>
                                          </p:stCondLst>
                                        </p:cTn>
                                        <p:tgtEl>
                                          <p:spTgt spid="153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normAutofit/>
          </a:bodyPr>
          <a:lstStyle/>
          <a:p>
            <a:r>
              <a:rPr lang="es-AR" sz="1800" b="1" dirty="0" smtClean="0"/>
              <a:t>7.3. Juegos de guerra o </a:t>
            </a:r>
            <a:r>
              <a:rPr lang="es-AR" sz="1800" b="1" dirty="0" err="1" smtClean="0"/>
              <a:t>wargames</a:t>
            </a:r>
            <a:endParaRPr lang="es-AR" sz="1800" b="1" dirty="0" smtClean="0"/>
          </a:p>
          <a:p>
            <a:pPr lvl="1"/>
            <a:r>
              <a:rPr lang="es-AR" sz="1400" dirty="0" smtClean="0"/>
              <a:t>Básicamente contienen los mismos alicientes que los de aventura y rol pero su característica distintiva es su ubicación en escenarios bélicos, en conflictos armados de cualquier época o lugar geográfico. El jugador debe optar por un bando y luchar contra su enemigo (o enemigos), a veces con la única motivación de matar, a veces para lograr un premio o recompensa en forma de objeto material o espiritual o de valor, a veces para conseguir la salvación de la Tierra o de otro imaginario planeta.</a:t>
            </a:r>
          </a:p>
          <a:p>
            <a:r>
              <a:rPr lang="es-AR" sz="1800" b="1" dirty="0" smtClean="0"/>
              <a:t>7.4. Simuladores de sistemas (</a:t>
            </a:r>
            <a:r>
              <a:rPr lang="es-AR" sz="1800" b="1" dirty="0" err="1" smtClean="0"/>
              <a:t>sims</a:t>
            </a:r>
            <a:r>
              <a:rPr lang="es-AR" sz="1800" b="1" dirty="0" smtClean="0"/>
              <a:t>)</a:t>
            </a:r>
          </a:p>
          <a:p>
            <a:pPr lvl="1"/>
            <a:r>
              <a:rPr lang="es-AR" sz="1400" dirty="0" smtClean="0"/>
              <a:t>También llamados </a:t>
            </a:r>
            <a:r>
              <a:rPr lang="es-AR" sz="1400" dirty="0" err="1" smtClean="0"/>
              <a:t>godgames</a:t>
            </a:r>
            <a:r>
              <a:rPr lang="es-AR" sz="1400" dirty="0" smtClean="0"/>
              <a:t>, la base de estos juegos consiste en la asunción de una tarea de control y organización de diferentes situaciones sociales y </a:t>
            </a:r>
            <a:r>
              <a:rPr lang="es-AR" sz="1400" dirty="0" err="1" smtClean="0"/>
              <a:t>experienciales</a:t>
            </a:r>
            <a:r>
              <a:rPr lang="es-AR" sz="1400" dirty="0" smtClean="0"/>
              <a:t>, por ejemplo, la gestión de organismos públicos (hospitales, ayuntamientos...), la dirección de empresas, o instituciones, el control de las relaciones familiares en el hogar...</a:t>
            </a:r>
          </a:p>
          <a:p>
            <a:r>
              <a:rPr lang="es-AR" sz="1800" b="1" dirty="0" smtClean="0"/>
              <a:t>8. Juegos de sociedad</a:t>
            </a:r>
          </a:p>
          <a:p>
            <a:pPr lvl="1"/>
            <a:r>
              <a:rPr lang="es-AR" sz="1400" dirty="0" smtClean="0"/>
              <a:t>Son las adaptaciones de los juegos clásicos de salón -ajedrez, solitario, tres en raya, bridge, </a:t>
            </a:r>
            <a:r>
              <a:rPr lang="es-AR" sz="1400" dirty="0" err="1" smtClean="0"/>
              <a:t>monopoly</a:t>
            </a:r>
            <a:r>
              <a:rPr lang="es-AR" sz="1400" dirty="0" smtClean="0"/>
              <a:t>, </a:t>
            </a:r>
            <a:r>
              <a:rPr lang="es-AR" sz="1400" dirty="0" err="1" smtClean="0"/>
              <a:t>scrable</a:t>
            </a:r>
            <a:r>
              <a:rPr lang="es-AR" sz="1400" dirty="0" smtClean="0"/>
              <a:t>…, inexistentes en los salones recreativos y con una presencia casi inapreciable en las consolas, es un género casi</a:t>
            </a:r>
          </a:p>
          <a:p>
            <a:pPr lvl="1"/>
            <a:r>
              <a:rPr lang="es-AR" sz="1400" dirty="0" smtClean="0"/>
              <a:t>exclusivo de ordenador personal. Son parecidos a los de estrategia, de los que a veces es complicado distinguir.</a:t>
            </a:r>
          </a:p>
          <a:p>
            <a:r>
              <a:rPr lang="es-AR" sz="1800" b="1" dirty="0" smtClean="0"/>
              <a:t>9. Ludo-educativos (</a:t>
            </a:r>
            <a:r>
              <a:rPr lang="es-AR" sz="1800" b="1" dirty="0" err="1" smtClean="0"/>
              <a:t>edutainment</a:t>
            </a:r>
            <a:r>
              <a:rPr lang="es-AR" sz="1800" b="1" dirty="0" smtClean="0"/>
              <a:t>)</a:t>
            </a:r>
          </a:p>
          <a:p>
            <a:pPr lvl="1"/>
            <a:r>
              <a:rPr lang="es-AR" sz="1400" dirty="0" smtClean="0"/>
              <a:t>Son programas que combinan actividades lúdicas con contenidos educativos. El lanzamiento de los nuevos sistemas multimedia ha propiciado la proliferación de títulos que responden a estas características. Son muchas las empresas que consideran este género casi exclusivo del ordenador personal.</a:t>
            </a:r>
            <a:endParaRPr lang="es-AR" sz="1400" dirty="0"/>
          </a:p>
        </p:txBody>
      </p:sp>
      <p:sp>
        <p:nvSpPr>
          <p:cNvPr id="4" name="3 Marcador de fecha"/>
          <p:cNvSpPr>
            <a:spLocks noGrp="1"/>
          </p:cNvSpPr>
          <p:nvPr>
            <p:ph type="dt" sz="half" idx="10"/>
          </p:nvPr>
        </p:nvSpPr>
        <p:spPr/>
        <p:txBody>
          <a:bodyPr/>
          <a:lstStyle/>
          <a:p>
            <a:fld id="{DD4446AC-3AE4-458E-8294-3445AF6872BE}" type="datetime1">
              <a:rPr lang="es-VE" smtClean="0"/>
              <a:pPr/>
              <a:t>03/08/2014</a:t>
            </a:fld>
            <a:endParaRPr lang="es-VE"/>
          </a:p>
        </p:txBody>
      </p:sp>
      <p:sp>
        <p:nvSpPr>
          <p:cNvPr id="6" name="5 Marcador de pie de página"/>
          <p:cNvSpPr>
            <a:spLocks noGrp="1"/>
          </p:cNvSpPr>
          <p:nvPr>
            <p:ph type="ftr" sz="quarter" idx="11"/>
          </p:nvPr>
        </p:nvSpPr>
        <p:spPr/>
        <p:txBody>
          <a:bodyPr/>
          <a:lstStyle/>
          <a:p>
            <a:r>
              <a:rPr lang="es-VE" smtClean="0"/>
              <a:t>Gabriel Cervini</a:t>
            </a:r>
            <a:endParaRPr lang="es-VE"/>
          </a:p>
        </p:txBody>
      </p:sp>
      <p:sp>
        <p:nvSpPr>
          <p:cNvPr id="5" name="4 Marcador de número de diapositiva"/>
          <p:cNvSpPr>
            <a:spLocks noGrp="1"/>
          </p:cNvSpPr>
          <p:nvPr>
            <p:ph type="sldNum" sz="quarter" idx="12"/>
          </p:nvPr>
        </p:nvSpPr>
        <p:spPr/>
        <p:txBody>
          <a:bodyPr/>
          <a:lstStyle/>
          <a:p>
            <a:fld id="{F850F47C-20BC-4D8F-93E8-0CA803D06846}" type="slidenum">
              <a:rPr lang="es-VE" smtClean="0"/>
              <a:pPr/>
              <a:t>8</a:t>
            </a:fld>
            <a:endParaRPr lang="es-VE"/>
          </a:p>
        </p:txBody>
      </p:sp>
      <p:pic>
        <p:nvPicPr>
          <p:cNvPr id="14340" name="Picture 4" descr="http://t2.gstatic.com/images?q=tbn:ANd9GcScDQQnDi1GY1fK0Im6f3oATOgDc1qai5xKURu_T4kBMEeMvetH"/>
          <p:cNvPicPr>
            <a:picLocks noChangeAspect="1" noChangeArrowheads="1"/>
          </p:cNvPicPr>
          <p:nvPr/>
        </p:nvPicPr>
        <p:blipFill>
          <a:blip r:embed="rId2" cstate="print"/>
          <a:srcRect/>
          <a:stretch>
            <a:fillRect/>
          </a:stretch>
        </p:blipFill>
        <p:spPr bwMode="auto">
          <a:xfrm>
            <a:off x="323528" y="5472742"/>
            <a:ext cx="772708" cy="742340"/>
          </a:xfrm>
          <a:prstGeom prst="rect">
            <a:avLst/>
          </a:prstGeom>
          <a:noFill/>
        </p:spPr>
      </p:pic>
      <p:sp>
        <p:nvSpPr>
          <p:cNvPr id="12" name="11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4" name="13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par>
                                <p:cTn id="34" presetID="50" presetClass="entr" presetSubtype="0" decel="10000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3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5" end="5"/>
                                            </p:txEl>
                                          </p:spTgt>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0" presetClass="entr" presetSubtype="0" decel="10000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4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0" dur="1000"/>
                                        <p:tgtEl>
                                          <p:spTgt spid="3">
                                            <p:txEl>
                                              <p:pRg st="7" end="7"/>
                                            </p:txEl>
                                          </p:spTgt>
                                        </p:tgtEl>
                                      </p:cBhvr>
                                    </p:animEffect>
                                  </p:childTnLst>
                                </p:cTn>
                              </p:par>
                              <p:par>
                                <p:cTn id="51" presetID="50" presetClass="entr" presetSubtype="0" decel="10000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5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2" presetClass="entr" presetSubtype="0" fill="hold" nodeType="clickEffect">
                                  <p:stCondLst>
                                    <p:cond delay="0"/>
                                  </p:stCondLst>
                                  <p:childTnLst>
                                    <p:set>
                                      <p:cBhvr>
                                        <p:cTn id="59" dur="1" fill="hold">
                                          <p:stCondLst>
                                            <p:cond delay="0"/>
                                          </p:stCondLst>
                                        </p:cTn>
                                        <p:tgtEl>
                                          <p:spTgt spid="14340"/>
                                        </p:tgtEl>
                                        <p:attrNameLst>
                                          <p:attrName>style.visibility</p:attrName>
                                        </p:attrNameLst>
                                      </p:cBhvr>
                                      <p:to>
                                        <p:strVal val="visible"/>
                                      </p:to>
                                    </p:set>
                                    <p:animScale>
                                      <p:cBhvr>
                                        <p:cTn id="60" dur="1000" decel="50000" fill="hold">
                                          <p:stCondLst>
                                            <p:cond delay="0"/>
                                          </p:stCondLst>
                                        </p:cTn>
                                        <p:tgtEl>
                                          <p:spTgt spid="143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14340"/>
                                        </p:tgtEl>
                                        <p:attrNameLst>
                                          <p:attrName>ppt_x</p:attrName>
                                          <p:attrName>ppt_y</p:attrName>
                                        </p:attrNameLst>
                                      </p:cBhvr>
                                    </p:animMotion>
                                    <p:animEffect transition="in" filter="fade">
                                      <p:cBhvr>
                                        <p:cTn id="62" dur="1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http://t3.gstatic.com/images?q=tbn:ANd9GcQGGDRYzkGjIjrNvwy-GLSKV-gzEHMOqpQuQPPfoL0I-XxcOK0T"/>
          <p:cNvPicPr>
            <a:picLocks noChangeAspect="1" noChangeArrowheads="1"/>
          </p:cNvPicPr>
          <p:nvPr/>
        </p:nvPicPr>
        <p:blipFill>
          <a:blip r:embed="rId2" cstate="print"/>
          <a:srcRect/>
          <a:stretch>
            <a:fillRect/>
          </a:stretch>
        </p:blipFill>
        <p:spPr bwMode="auto">
          <a:xfrm>
            <a:off x="142844" y="214290"/>
            <a:ext cx="1587927" cy="1271607"/>
          </a:xfrm>
          <a:prstGeom prst="rect">
            <a:avLst/>
          </a:prstGeom>
          <a:noFill/>
        </p:spPr>
      </p:pic>
      <p:sp>
        <p:nvSpPr>
          <p:cNvPr id="2" name="1 Título"/>
          <p:cNvSpPr>
            <a:spLocks noGrp="1"/>
          </p:cNvSpPr>
          <p:nvPr>
            <p:ph type="title"/>
          </p:nvPr>
        </p:nvSpPr>
        <p:spPr/>
        <p:txBody>
          <a:bodyPr>
            <a:normAutofit/>
          </a:bodyPr>
          <a:lstStyle/>
          <a:p>
            <a:r>
              <a:rPr lang="es-AR" dirty="0" smtClean="0"/>
              <a:t>Los Peligros de los </a:t>
            </a:r>
            <a:r>
              <a:rPr lang="es-AR" dirty="0" err="1" smtClean="0"/>
              <a:t>VideoJuegos</a:t>
            </a:r>
            <a:endParaRPr lang="es-AR" dirty="0"/>
          </a:p>
        </p:txBody>
      </p:sp>
      <p:sp>
        <p:nvSpPr>
          <p:cNvPr id="3" name="2 Marcador de contenido"/>
          <p:cNvSpPr>
            <a:spLocks noGrp="1"/>
          </p:cNvSpPr>
          <p:nvPr>
            <p:ph idx="1"/>
          </p:nvPr>
        </p:nvSpPr>
        <p:spPr>
          <a:xfrm>
            <a:off x="457200" y="1600200"/>
            <a:ext cx="8229600" cy="4472005"/>
          </a:xfrm>
        </p:spPr>
        <p:txBody>
          <a:bodyPr>
            <a:normAutofit fontScale="92500"/>
          </a:bodyPr>
          <a:lstStyle/>
          <a:p>
            <a:r>
              <a:rPr lang="es-AR" sz="1800" dirty="0" smtClean="0"/>
              <a:t>Hay que reconocer la experiencia que suponen los VJ para el acceso al mundo actual y a la informática. Sin embargo, muchas veces los “peligros” de tal experiencia no dejan ver el lado positivo.</a:t>
            </a:r>
          </a:p>
          <a:p>
            <a:r>
              <a:rPr lang="es-AR" sz="1800" b="1" dirty="0" smtClean="0"/>
              <a:t>1. VJ y Adicción</a:t>
            </a:r>
            <a:r>
              <a:rPr lang="es-AR" sz="1800" dirty="0" smtClean="0"/>
              <a:t>. Los estudios actuales al respecto no demuestran que los VJ provoquen adicción, aunque si pueden darse casos de </a:t>
            </a:r>
            <a:r>
              <a:rPr lang="es-AR" sz="1800" dirty="0" err="1" smtClean="0"/>
              <a:t>videoludopatía</a:t>
            </a:r>
            <a:r>
              <a:rPr lang="es-AR" sz="1800" dirty="0" smtClean="0"/>
              <a:t> en casos de sujetos con tendencias adictivas o ludópata. Aún así, esta “</a:t>
            </a:r>
            <a:r>
              <a:rPr lang="es-AR" sz="1800" dirty="0" err="1" smtClean="0"/>
              <a:t>ciberdependencia</a:t>
            </a:r>
            <a:r>
              <a:rPr lang="es-AR" sz="1800" dirty="0" smtClean="0"/>
              <a:t>” no afectaría más que al 10% de los cibernautas.</a:t>
            </a:r>
          </a:p>
          <a:p>
            <a:r>
              <a:rPr lang="es-AR" sz="1800" b="1" dirty="0" smtClean="0"/>
              <a:t>2. VJ y Agresividad. </a:t>
            </a:r>
            <a:r>
              <a:rPr lang="es-AR" sz="1800" dirty="0" smtClean="0"/>
              <a:t>Los VJ agresivos influyen en la agresividad de forma distinta según los sujetos, afectando más a los agresivos previos. Solo se ha comprobado este aumento de agresividad en un corto plazo tras el juego.</a:t>
            </a:r>
          </a:p>
          <a:p>
            <a:r>
              <a:rPr lang="es-AR" sz="1800" b="1" dirty="0" smtClean="0"/>
              <a:t>3. VJ y Aislamiento. </a:t>
            </a:r>
            <a:r>
              <a:rPr lang="es-AR" sz="1800" dirty="0" smtClean="0"/>
              <a:t>Los estudios demuestran que no sólo no existen efectos negativos sobre la sociabilidad, sino que estos efectos son positivos, aumentando la extroversión y el trato social.</a:t>
            </a:r>
          </a:p>
          <a:p>
            <a:r>
              <a:rPr lang="es-AR" sz="1800" b="1" dirty="0" smtClean="0"/>
              <a:t>4.</a:t>
            </a:r>
            <a:r>
              <a:rPr lang="es-AR" sz="1800" dirty="0" smtClean="0"/>
              <a:t> </a:t>
            </a:r>
            <a:r>
              <a:rPr lang="es-AR" sz="1800" b="1" dirty="0" smtClean="0"/>
              <a:t>VJ y Sexismo. </a:t>
            </a:r>
            <a:r>
              <a:rPr lang="es-AR" sz="1800" dirty="0" smtClean="0"/>
              <a:t>Si existen diferencias respecto al sexo en cuanto al uso de videojuegos, tanto en tiempo dedicado como en el tipo de juegos, pero tampoco parece demostrado que sean los VJ los que provoquen las diferencias, sino al contrario.</a:t>
            </a:r>
            <a:endParaRPr lang="es-AR" sz="1800" dirty="0"/>
          </a:p>
        </p:txBody>
      </p:sp>
      <p:sp>
        <p:nvSpPr>
          <p:cNvPr id="4" name="3 Marcador de fecha"/>
          <p:cNvSpPr>
            <a:spLocks noGrp="1"/>
          </p:cNvSpPr>
          <p:nvPr>
            <p:ph type="dt" sz="half" idx="10"/>
          </p:nvPr>
        </p:nvSpPr>
        <p:spPr/>
        <p:txBody>
          <a:bodyPr/>
          <a:lstStyle/>
          <a:p>
            <a:fld id="{034F7588-6B1A-4B09-9EA1-D5742F8F4537}" type="datetime1">
              <a:rPr lang="es-VE" smtClean="0"/>
              <a:pPr/>
              <a:t>03/08/2014</a:t>
            </a:fld>
            <a:endParaRPr lang="es-VE"/>
          </a:p>
        </p:txBody>
      </p:sp>
      <p:sp>
        <p:nvSpPr>
          <p:cNvPr id="6" name="5 Marcador de pie de página"/>
          <p:cNvSpPr>
            <a:spLocks noGrp="1"/>
          </p:cNvSpPr>
          <p:nvPr>
            <p:ph type="ftr" sz="quarter" idx="11"/>
          </p:nvPr>
        </p:nvSpPr>
        <p:spPr/>
        <p:txBody>
          <a:bodyPr/>
          <a:lstStyle/>
          <a:p>
            <a:r>
              <a:rPr lang="es-VE" smtClean="0"/>
              <a:t>Gabriel Cervini</a:t>
            </a:r>
            <a:endParaRPr lang="es-VE"/>
          </a:p>
        </p:txBody>
      </p:sp>
      <p:sp>
        <p:nvSpPr>
          <p:cNvPr id="5" name="4 Marcador de número de diapositiva"/>
          <p:cNvSpPr>
            <a:spLocks noGrp="1"/>
          </p:cNvSpPr>
          <p:nvPr>
            <p:ph type="sldNum" sz="quarter" idx="12"/>
          </p:nvPr>
        </p:nvSpPr>
        <p:spPr/>
        <p:txBody>
          <a:bodyPr/>
          <a:lstStyle/>
          <a:p>
            <a:fld id="{F850F47C-20BC-4D8F-93E8-0CA803D06846}" type="slidenum">
              <a:rPr lang="es-VE" smtClean="0"/>
              <a:pPr/>
              <a:t>9</a:t>
            </a:fld>
            <a:endParaRPr lang="es-VE"/>
          </a:p>
        </p:txBody>
      </p:sp>
      <p:sp>
        <p:nvSpPr>
          <p:cNvPr id="10" name="9 Botón de acción: Hacia delante o Siguiente">
            <a:hlinkClick r:id="" action="ppaction://hlinkshowjump?jump=nextslide" highlightClick="1"/>
          </p:cNvPr>
          <p:cNvSpPr/>
          <p:nvPr/>
        </p:nvSpPr>
        <p:spPr>
          <a:xfrm>
            <a:off x="7643834" y="6429396"/>
            <a:ext cx="714380" cy="2143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1" name="10 Botón de acción: Hacia atrás o Anterior">
            <a:hlinkClick r:id="" action="ppaction://hlinkshowjump?jump=previousslide" highlightClick="1"/>
          </p:cNvPr>
          <p:cNvSpPr/>
          <p:nvPr/>
        </p:nvSpPr>
        <p:spPr>
          <a:xfrm>
            <a:off x="5715008" y="6429396"/>
            <a:ext cx="71438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Botón de acción: Personalizar">
            <a:hlinkClick r:id="rId3" action="ppaction://hlinksldjump" highlightClick="1"/>
          </p:cNvPr>
          <p:cNvSpPr/>
          <p:nvPr/>
        </p:nvSpPr>
        <p:spPr>
          <a:xfrm>
            <a:off x="6786578" y="6429396"/>
            <a:ext cx="428628" cy="214314"/>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13316"/>
                                        </p:tgtEl>
                                        <p:attrNameLst>
                                          <p:attrName>style.visibility</p:attrName>
                                        </p:attrNameLst>
                                      </p:cBhvr>
                                      <p:to>
                                        <p:strVal val="visible"/>
                                      </p:to>
                                    </p:set>
                                    <p:anim calcmode="lin" valueType="num">
                                      <p:cBhvr>
                                        <p:cTn id="15" dur="500" fill="hold"/>
                                        <p:tgtEl>
                                          <p:spTgt spid="13316"/>
                                        </p:tgtEl>
                                        <p:attrNameLst>
                                          <p:attrName>ppt_w</p:attrName>
                                        </p:attrNameLst>
                                      </p:cBhvr>
                                      <p:tavLst>
                                        <p:tav tm="0">
                                          <p:val>
                                            <p:strVal val="#ppt_w*2.5"/>
                                          </p:val>
                                        </p:tav>
                                        <p:tav tm="100000">
                                          <p:val>
                                            <p:strVal val="#ppt_w"/>
                                          </p:val>
                                        </p:tav>
                                      </p:tavLst>
                                    </p:anim>
                                    <p:anim calcmode="lin" valueType="num">
                                      <p:cBhvr>
                                        <p:cTn id="16" dur="500" fill="hold"/>
                                        <p:tgtEl>
                                          <p:spTgt spid="13316"/>
                                        </p:tgtEl>
                                        <p:attrNameLst>
                                          <p:attrName>ppt_h</p:attrName>
                                        </p:attrNameLst>
                                      </p:cBhvr>
                                      <p:tavLst>
                                        <p:tav tm="0">
                                          <p:val>
                                            <p:strVal val="#ppt_h*0.01"/>
                                          </p:val>
                                        </p:tav>
                                        <p:tav tm="100000">
                                          <p:val>
                                            <p:strVal val="#ppt_h"/>
                                          </p:val>
                                        </p:tav>
                                      </p:tavLst>
                                    </p:anim>
                                    <p:anim calcmode="lin" valueType="num">
                                      <p:cBhvr>
                                        <p:cTn id="17" dur="500" fill="hold"/>
                                        <p:tgtEl>
                                          <p:spTgt spid="13316"/>
                                        </p:tgtEl>
                                        <p:attrNameLst>
                                          <p:attrName>ppt_x</p:attrName>
                                        </p:attrNameLst>
                                      </p:cBhvr>
                                      <p:tavLst>
                                        <p:tav tm="0">
                                          <p:val>
                                            <p:strVal val="#ppt_x"/>
                                          </p:val>
                                        </p:tav>
                                        <p:tav tm="100000">
                                          <p:val>
                                            <p:strVal val="#ppt_x"/>
                                          </p:val>
                                        </p:tav>
                                      </p:tavLst>
                                    </p:anim>
                                    <p:anim calcmode="lin" valueType="num">
                                      <p:cBhvr>
                                        <p:cTn id="18" dur="500" fill="hold"/>
                                        <p:tgtEl>
                                          <p:spTgt spid="13316"/>
                                        </p:tgtEl>
                                        <p:attrNameLst>
                                          <p:attrName>ppt_y</p:attrName>
                                        </p:attrNameLst>
                                      </p:cBhvr>
                                      <p:tavLst>
                                        <p:tav tm="0">
                                          <p:val>
                                            <p:strVal val="#ppt_h+1"/>
                                          </p:val>
                                        </p:tav>
                                        <p:tav tm="100000">
                                          <p:val>
                                            <p:strVal val="#ppt_y"/>
                                          </p:val>
                                        </p:tav>
                                      </p:tavLst>
                                    </p:anim>
                                    <p:animEffect transition="in" filter="fade">
                                      <p:cBhvr>
                                        <p:cTn id="19" dur="500"/>
                                        <p:tgtEl>
                                          <p:spTgt spid="13316"/>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7" dur="10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5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207</TotalTime>
  <Words>3962</Words>
  <Application>Microsoft Office PowerPoint</Application>
  <PresentationFormat>Presentación en pantalla (4:3)</PresentationFormat>
  <Paragraphs>225</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Adyacencia</vt:lpstr>
      <vt:lpstr>Presentación de PowerPoint</vt:lpstr>
      <vt:lpstr>INDICE</vt:lpstr>
      <vt:lpstr>Definición de VideoJuego</vt:lpstr>
      <vt:lpstr>Tipos de VideoJuegos</vt:lpstr>
      <vt:lpstr>Presentación de PowerPoint</vt:lpstr>
      <vt:lpstr>Presentación de PowerPoint</vt:lpstr>
      <vt:lpstr>Presentación de PowerPoint</vt:lpstr>
      <vt:lpstr>Presentación de PowerPoint</vt:lpstr>
      <vt:lpstr>Los Peligros de los VideoJuegos</vt:lpstr>
      <vt:lpstr>Presentación de PowerPoint</vt:lpstr>
      <vt:lpstr>Presentación de PowerPoint</vt:lpstr>
      <vt:lpstr>Aspectos positivos de los VideoJuegos</vt:lpstr>
      <vt:lpstr>Presentación de PowerPoint</vt:lpstr>
      <vt:lpstr>Características Educativas</vt:lpstr>
      <vt:lpstr>Presentación de PowerPoint</vt:lpstr>
      <vt:lpstr>Presentación de PowerPoint</vt:lpstr>
      <vt:lpstr>Recomendaciones para el uso de los VideoJuegos</vt:lpstr>
      <vt:lpstr>Presentación de PowerPoint</vt:lpstr>
      <vt:lpstr>Los videojuegos preferidos</vt:lpstr>
      <vt:lpstr>Presentación de PowerPoint</vt:lpstr>
      <vt:lpstr>Conclusión</vt:lpstr>
      <vt:lpstr>Bibliografía</vt:lpstr>
    </vt:vector>
  </TitlesOfParts>
  <Company>Universidad Metropolitana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Estudiantes</dc:creator>
  <cp:lastModifiedBy>usuario</cp:lastModifiedBy>
  <cp:revision>24</cp:revision>
  <dcterms:created xsi:type="dcterms:W3CDTF">2011-05-30T21:10:08Z</dcterms:created>
  <dcterms:modified xsi:type="dcterms:W3CDTF">2014-08-03T16:06:27Z</dcterms:modified>
</cp:coreProperties>
</file>