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8" r:id="rId6"/>
    <p:sldId id="262" r:id="rId7"/>
    <p:sldId id="265" r:id="rId8"/>
    <p:sldId id="263" r:id="rId9"/>
    <p:sldId id="264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0" d="100"/>
          <a:sy n="70" d="100"/>
        </p:scale>
        <p:origin x="-117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CCE0-B7C7-4C52-BA15-A6036BA7BC0D}" type="datetimeFigureOut">
              <a:rPr lang="es-ES" smtClean="0"/>
              <a:pPr/>
              <a:t>25/05/2014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82A6-A6B6-4418-B13F-D60C92B879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eremarques.pangea.org/pizarra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r>
              <a:rPr lang="es-ES" sz="15000" dirty="0" smtClean="0">
                <a:latin typeface="Bradley Hand ITC" pitchFamily="66" charset="0"/>
              </a:rPr>
              <a:t>TIC’S</a:t>
            </a:r>
            <a:endParaRPr lang="es-ES" sz="15000" dirty="0">
              <a:latin typeface="Bradley Hand ITC" pitchFamily="66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Sociedad de la información y las nuevas tecnologías</a:t>
            </a:r>
            <a:endParaRPr lang="es-ES" sz="3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23928" y="1196752"/>
            <a:ext cx="464347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i="1" dirty="0" smtClean="0">
                <a:latin typeface="Calibri" pitchFamily="34" charset="0"/>
              </a:rPr>
              <a:t>Grandes desigualdades.</a:t>
            </a:r>
          </a:p>
          <a:p>
            <a:pPr>
              <a:buFontTx/>
              <a:buChar char="-"/>
            </a:pPr>
            <a:r>
              <a:rPr lang="es-ES" i="1" dirty="0" smtClean="0">
                <a:latin typeface="Calibri" pitchFamily="34" charset="0"/>
              </a:rPr>
              <a:t> Dependencia tecnológica.</a:t>
            </a:r>
          </a:p>
          <a:p>
            <a:pPr>
              <a:buFontTx/>
              <a:buChar char="-"/>
            </a:pPr>
            <a:r>
              <a:rPr lang="es-ES" i="1" dirty="0" smtClean="0">
                <a:latin typeface="Calibri" pitchFamily="34" charset="0"/>
              </a:rPr>
              <a:t> Problemas por el libre acceso de los niños a contenidos inadecuados (violencia…)</a:t>
            </a:r>
          </a:p>
          <a:p>
            <a:pPr>
              <a:buFontTx/>
              <a:buChar char="-"/>
            </a:pPr>
            <a:r>
              <a:rPr lang="es-ES" i="1" dirty="0" smtClean="0">
                <a:latin typeface="Calibri" pitchFamily="34" charset="0"/>
              </a:rPr>
              <a:t> Facilita el desarrollo de enormes empresas que operan globalmente.</a:t>
            </a:r>
            <a:endParaRPr lang="es-ES" i="1" dirty="0">
              <a:latin typeface="Calibri" pitchFamily="34" charset="0"/>
            </a:endParaRPr>
          </a:p>
        </p:txBody>
      </p:sp>
      <p:pic>
        <p:nvPicPr>
          <p:cNvPr id="4" name="3 Imagen" descr="istock_000001477672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24944"/>
            <a:ext cx="4680520" cy="3105662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214282" y="1214422"/>
            <a:ext cx="2928958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Expectativas y realidades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sociológicos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Repercusiones de las TIC`s en la sociedad de la información.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Nuevos desarrollos.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Tecnologías de la información convergentes.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Posibilidades y riesgos de la sociedad de la información y las NNTT.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14282" y="1214422"/>
            <a:ext cx="2928958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Expectativas y realidades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sociológicos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Repercusiones de las TIC`s en la sociedad de la información.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Nuevos desarrollos.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Tecnologías de la información convergentes.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Posibilidades y riesgos de la sociedad de la información y las NNTT.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3372" y="1928802"/>
            <a:ext cx="4143404" cy="43088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TELECOMUNICACIONES:</a:t>
            </a:r>
          </a:p>
          <a:p>
            <a:endParaRPr lang="es-ES" sz="1600" dirty="0" smtClean="0"/>
          </a:p>
          <a:p>
            <a:pPr>
              <a:buFontTx/>
              <a:buChar char="-"/>
            </a:pPr>
            <a:r>
              <a:rPr lang="es-ES" sz="1600" i="1" dirty="0" smtClean="0">
                <a:latin typeface="Calibri" pitchFamily="34" charset="0"/>
              </a:rPr>
              <a:t>Gran desarrollo en los últimos años.</a:t>
            </a:r>
          </a:p>
          <a:p>
            <a:pPr>
              <a:buFontTx/>
              <a:buChar char="-"/>
            </a:pPr>
            <a:endParaRPr lang="es-ES" sz="1600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1600" b="1" i="1" dirty="0" smtClean="0">
                <a:latin typeface="Calibri" pitchFamily="34" charset="0"/>
              </a:rPr>
              <a:t>Fibra óptica:</a:t>
            </a:r>
          </a:p>
          <a:p>
            <a:r>
              <a:rPr lang="es-ES" sz="1600" i="1" dirty="0" smtClean="0">
                <a:latin typeface="Calibri" pitchFamily="34" charset="0"/>
              </a:rPr>
              <a:t>  Cable de banda ancha con múltiples fibras.</a:t>
            </a:r>
          </a:p>
          <a:p>
            <a:r>
              <a:rPr lang="es-ES" sz="1600" i="1" dirty="0" smtClean="0">
                <a:latin typeface="Calibri" pitchFamily="34" charset="0"/>
              </a:rPr>
              <a:t>Una sola fibra de una milésima de milímetro permite transmitir entre 30.000 y 40.000 conversaciones telefónicas.</a:t>
            </a:r>
          </a:p>
          <a:p>
            <a:r>
              <a:rPr lang="es-ES" sz="1600" i="1" dirty="0" smtClean="0">
                <a:latin typeface="Calibri" pitchFamily="34" charset="0"/>
              </a:rPr>
              <a:t>-</a:t>
            </a:r>
            <a:r>
              <a:rPr lang="es-ES" sz="1600" b="1" i="1" dirty="0" smtClean="0">
                <a:latin typeface="Calibri" pitchFamily="34" charset="0"/>
              </a:rPr>
              <a:t>Conexión vía satélite:</a:t>
            </a:r>
          </a:p>
          <a:p>
            <a:r>
              <a:rPr lang="es-ES" sz="1600" i="1" dirty="0" smtClean="0">
                <a:latin typeface="Calibri" pitchFamily="34" charset="0"/>
              </a:rPr>
              <a:t>  Envío y recepción de datos a altas velocidades.</a:t>
            </a:r>
          </a:p>
          <a:p>
            <a:r>
              <a:rPr lang="es-ES" sz="1600" i="1" dirty="0" smtClean="0">
                <a:latin typeface="Calibri" pitchFamily="34" charset="0"/>
              </a:rPr>
              <a:t>-</a:t>
            </a:r>
            <a:r>
              <a:rPr lang="es-ES" sz="1600" b="1" i="1" dirty="0" smtClean="0">
                <a:latin typeface="Calibri" pitchFamily="34" charset="0"/>
              </a:rPr>
              <a:t>Conexión por ondas radioeléctricas:</a:t>
            </a:r>
          </a:p>
          <a:p>
            <a:r>
              <a:rPr lang="es-ES" sz="1600" i="1" dirty="0" smtClean="0">
                <a:latin typeface="Calibri" pitchFamily="34" charset="0"/>
              </a:rPr>
              <a:t>  Abandono de cables y aumento de movilidad.</a:t>
            </a:r>
          </a:p>
          <a:p>
            <a:r>
              <a:rPr lang="es-ES" sz="1600" i="1" dirty="0" smtClean="0">
                <a:latin typeface="Calibri" pitchFamily="34" charset="0"/>
              </a:rPr>
              <a:t>-</a:t>
            </a:r>
            <a:r>
              <a:rPr lang="es-ES" sz="1600" b="1" i="1" dirty="0" smtClean="0">
                <a:latin typeface="Calibri" pitchFamily="34" charset="0"/>
              </a:rPr>
              <a:t>Investigación en otras tecnologías:</a:t>
            </a:r>
          </a:p>
          <a:p>
            <a:r>
              <a:rPr lang="es-ES" sz="1600" i="1" dirty="0" smtClean="0">
                <a:latin typeface="Calibri" pitchFamily="34" charset="0"/>
              </a:rPr>
              <a:t>  Súper conductividad y utilización de redes eléctricas.</a:t>
            </a:r>
          </a:p>
          <a:p>
            <a:endParaRPr lang="es-ES" i="1" dirty="0" smtClean="0">
              <a:latin typeface="Calibri" pitchFamily="34" charset="0"/>
            </a:endParaRPr>
          </a:p>
        </p:txBody>
      </p:sp>
      <p:pic>
        <p:nvPicPr>
          <p:cNvPr id="6" name="5 Imagen" descr="Radar_ant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85728"/>
            <a:ext cx="1643074" cy="1645920"/>
          </a:xfrm>
          <a:prstGeom prst="rect">
            <a:avLst/>
          </a:prstGeom>
        </p:spPr>
      </p:pic>
      <p:pic>
        <p:nvPicPr>
          <p:cNvPr id="7" name="6 Imagen" descr="fibra-op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9"/>
            <a:ext cx="2595581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857752" y="3000372"/>
            <a:ext cx="3714776" cy="36933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ASPECTOS QUE INTERVIENEN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-Aspectos comerciales: cuanto mas accesibles, mayor facilidad de venta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-Aspectos sociales: mayor facilidad del ciudadano a acceder a los servicios.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-Aspectos tecnológicos: toda la información consumida por el ciudadano debe ser digital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857752" y="142852"/>
            <a:ext cx="3714776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ELEMENTOS TIC’s:</a:t>
            </a:r>
          </a:p>
          <a:p>
            <a:endParaRPr lang="es-ES" dirty="0" smtClean="0"/>
          </a:p>
          <a:p>
            <a:r>
              <a:rPr lang="es-ES" dirty="0" smtClean="0"/>
              <a:t>-Telecomunicaciones: interacción de los procesos de generación de información</a:t>
            </a:r>
          </a:p>
          <a:p>
            <a:endParaRPr lang="es-ES" dirty="0" smtClean="0"/>
          </a:p>
          <a:p>
            <a:r>
              <a:rPr lang="es-ES" dirty="0" smtClean="0"/>
              <a:t>-Electrónica e informática: tratamiento de información en los productos y procesos</a:t>
            </a:r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14282" y="1214422"/>
            <a:ext cx="2928958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Expectativas y realidades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sociológicos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Repercusiones de las TIC`s en la sociedad de la información.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Nuevos desarrollos.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Tecnologías de la información convergentes.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Posibilidades y riesgos de la sociedad de la información y las NNTT.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635896" y="1052736"/>
          <a:ext cx="5375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  <a:gridCol w="2687960"/>
              </a:tblGrid>
              <a:tr h="338757">
                <a:tc>
                  <a:txBody>
                    <a:bodyPr/>
                    <a:lstStyle/>
                    <a:p>
                      <a:r>
                        <a:rPr lang="es-ES" dirty="0" smtClean="0"/>
                        <a:t>POSIBILIDADES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RIESGOS</a:t>
                      </a:r>
                      <a:endParaRPr lang="es-ES" dirty="0"/>
                    </a:p>
                  </a:txBody>
                  <a:tcPr/>
                </a:tc>
              </a:tr>
              <a:tr h="2371299">
                <a:tc>
                  <a:txBody>
                    <a:bodyPr/>
                    <a:lstStyle/>
                    <a:p>
                      <a:r>
                        <a:rPr lang="es-ES" dirty="0" smtClean="0"/>
                        <a:t>Comunicación instantánea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Expansión de negocios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Descarga de programas</a:t>
                      </a:r>
                      <a:r>
                        <a:rPr lang="es-ES" baseline="0" dirty="0" smtClean="0"/>
                        <a:t> diversos</a:t>
                      </a:r>
                    </a:p>
                    <a:p>
                      <a:r>
                        <a:rPr lang="es-ES" baseline="0" dirty="0" smtClean="0"/>
                        <a:t>Información de cualquier cosa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Falta</a:t>
                      </a:r>
                      <a:r>
                        <a:rPr lang="es-ES" baseline="0" dirty="0" smtClean="0"/>
                        <a:t> de privacidad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Inseguridad 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Aislamiento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Reduce puestos de trabajo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Imagen" descr="tic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000504"/>
            <a:ext cx="2684942" cy="2232248"/>
          </a:xfrm>
          <a:prstGeom prst="rect">
            <a:avLst/>
          </a:prstGeom>
        </p:spPr>
      </p:pic>
      <p:pic>
        <p:nvPicPr>
          <p:cNvPr id="5" name="4 Imagen" descr="ojo_cerradura_privacidad_segur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000504"/>
            <a:ext cx="2643206" cy="2214578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14282" y="1214422"/>
            <a:ext cx="2928958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Expectativas y realidades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sociológicos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Repercusiones de las TIC`s en la sociedad de la información.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Nuevos desarrollos.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Tecnologías de la información convergentes.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Posibilidades y riesgos de la sociedad de la información y las NNTT.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06084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B050"/>
                </a:solidFill>
                <a:latin typeface="Calibri" pitchFamily="34" charset="0"/>
              </a:rPr>
              <a:t> Nuevas profesiones derivadas del uso de tecnologías de la información y la comunicación. </a:t>
            </a:r>
            <a:endParaRPr lang="es-ES" sz="1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00298" y="428604"/>
            <a:ext cx="5143504" cy="258532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-Programador de teléfonos móviles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-Ingeniero de e-</a:t>
            </a:r>
            <a:r>
              <a:rPr lang="es-ES" b="1" dirty="0" err="1" smtClean="0">
                <a:solidFill>
                  <a:schemeClr val="bg1"/>
                </a:solidFill>
              </a:rPr>
              <a:t>learning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-Ingeniero para el acceso universal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-Ethical hacker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-Especialista en protección de datos personales 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4" name="3 Imagen" descr="hac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000372"/>
            <a:ext cx="514353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2786058"/>
            <a:ext cx="8496944" cy="1470025"/>
          </a:xfrm>
        </p:spPr>
        <p:txBody>
          <a:bodyPr>
            <a:noAutofit/>
          </a:bodyPr>
          <a:lstStyle/>
          <a:p>
            <a:pPr marL="342900" indent="-342900" algn="l"/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-</a:t>
            </a:r>
            <a:r>
              <a:rPr lang="es-ES" sz="1800" dirty="0" smtClean="0">
                <a:solidFill>
                  <a:srgbClr val="C00000"/>
                </a:solidFill>
              </a:rPr>
              <a:t>Las </a:t>
            </a:r>
            <a:r>
              <a:rPr lang="es-ES" sz="1800" dirty="0">
                <a:solidFill>
                  <a:srgbClr val="C00000"/>
                </a:solidFill>
              </a:rPr>
              <a:t>tecnologías de la información y la </a:t>
            </a:r>
            <a:r>
              <a:rPr lang="es-ES" sz="1800" dirty="0" smtClean="0">
                <a:solidFill>
                  <a:srgbClr val="C00000"/>
                </a:solidFill>
              </a:rPr>
              <a:t>comunicación…</a:t>
            </a:r>
            <a:r>
              <a:rPr lang="es-ES" sz="2400" dirty="0" smtClean="0">
                <a:solidFill>
                  <a:srgbClr val="C00000"/>
                </a:solidFill>
              </a:rPr>
              <a:t>3</a:t>
            </a:r>
            <a:r>
              <a:rPr lang="es-ES" sz="1800" dirty="0" smtClean="0">
                <a:solidFill>
                  <a:srgbClr val="C00000"/>
                </a:solidFill>
              </a:rPr>
              <a:t/>
            </a:r>
            <a:br>
              <a:rPr lang="es-ES" sz="1800" dirty="0" smtClean="0">
                <a:solidFill>
                  <a:srgbClr val="C00000"/>
                </a:solidFill>
              </a:rPr>
            </a:br>
            <a:r>
              <a:rPr lang="es-ES" sz="1800" dirty="0" smtClean="0">
                <a:solidFill>
                  <a:srgbClr val="C00000"/>
                </a:solidFill>
              </a:rPr>
              <a:t>-Evolución </a:t>
            </a:r>
            <a:r>
              <a:rPr lang="es-ES" sz="1800" dirty="0">
                <a:solidFill>
                  <a:srgbClr val="C00000"/>
                </a:solidFill>
              </a:rPr>
              <a:t>de las tecnologías de la información y la </a:t>
            </a:r>
            <a:r>
              <a:rPr lang="es-ES" sz="1800" dirty="0" smtClean="0">
                <a:solidFill>
                  <a:srgbClr val="C00000"/>
                </a:solidFill>
              </a:rPr>
              <a:t>comunicación…</a:t>
            </a:r>
            <a:r>
              <a:rPr lang="es-ES" sz="2400" dirty="0" smtClean="0">
                <a:solidFill>
                  <a:srgbClr val="C00000"/>
                </a:solidFill>
              </a:rPr>
              <a:t>4</a:t>
            </a:r>
            <a:r>
              <a:rPr lang="es-ES" sz="1800" dirty="0" smtClean="0">
                <a:solidFill>
                  <a:srgbClr val="C00000"/>
                </a:solidFill>
              </a:rPr>
              <a:t/>
            </a:r>
            <a:br>
              <a:rPr lang="es-ES" sz="1800" dirty="0" smtClean="0">
                <a:solidFill>
                  <a:srgbClr val="C00000"/>
                </a:solidFill>
              </a:rPr>
            </a:br>
            <a:r>
              <a:rPr lang="es-ES" sz="1800" dirty="0" smtClean="0">
                <a:solidFill>
                  <a:srgbClr val="C00000"/>
                </a:solidFill>
              </a:rPr>
              <a:t>-Difusión </a:t>
            </a:r>
            <a:r>
              <a:rPr lang="es-ES" sz="1800" dirty="0">
                <a:solidFill>
                  <a:srgbClr val="C00000"/>
                </a:solidFill>
              </a:rPr>
              <a:t>e implantación de las tecnologías de la información y la </a:t>
            </a:r>
            <a:r>
              <a:rPr lang="es-ES" sz="1800" dirty="0" smtClean="0">
                <a:solidFill>
                  <a:srgbClr val="C00000"/>
                </a:solidFill>
              </a:rPr>
              <a:t>comunicación…</a:t>
            </a:r>
            <a:r>
              <a:rPr lang="es-ES" sz="2400" dirty="0" smtClean="0">
                <a:solidFill>
                  <a:srgbClr val="C00000"/>
                </a:solidFill>
              </a:rPr>
              <a:t>6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>
                <a:solidFill>
                  <a:schemeClr val="accent1"/>
                </a:solidFill>
              </a:rPr>
              <a:t>-</a:t>
            </a:r>
            <a:r>
              <a:rPr lang="es-ES" sz="1800" dirty="0" smtClean="0">
                <a:solidFill>
                  <a:srgbClr val="0070C0"/>
                </a:solidFill>
              </a:rPr>
              <a:t>Expectativas </a:t>
            </a:r>
            <a:r>
              <a:rPr lang="es-ES" sz="1800" dirty="0">
                <a:solidFill>
                  <a:srgbClr val="0070C0"/>
                </a:solidFill>
              </a:rPr>
              <a:t>y realidades de las tecnologías de la información y la </a:t>
            </a:r>
            <a:r>
              <a:rPr lang="es-ES" sz="1800" dirty="0" smtClean="0">
                <a:solidFill>
                  <a:srgbClr val="0070C0"/>
                </a:solidFill>
              </a:rPr>
              <a:t>comunicación…</a:t>
            </a:r>
            <a:r>
              <a:rPr lang="es-ES" sz="2400" dirty="0" smtClean="0">
                <a:solidFill>
                  <a:srgbClr val="0070C0"/>
                </a:solidFill>
              </a:rPr>
              <a:t>8</a:t>
            </a:r>
            <a:r>
              <a:rPr lang="es-ES" sz="1800" dirty="0" smtClean="0">
                <a:solidFill>
                  <a:srgbClr val="0070C0"/>
                </a:solidFill>
              </a:rPr>
              <a:t> </a:t>
            </a:r>
            <a:br>
              <a:rPr lang="es-ES" sz="1800" dirty="0" smtClean="0">
                <a:solidFill>
                  <a:srgbClr val="0070C0"/>
                </a:solidFill>
              </a:rPr>
            </a:br>
            <a:r>
              <a:rPr lang="es-ES" sz="1800" dirty="0" smtClean="0">
                <a:solidFill>
                  <a:srgbClr val="0070C0"/>
                </a:solidFill>
              </a:rPr>
              <a:t>-Aspectos </a:t>
            </a:r>
            <a:r>
              <a:rPr lang="es-ES" sz="1800" dirty="0">
                <a:solidFill>
                  <a:srgbClr val="0070C0"/>
                </a:solidFill>
              </a:rPr>
              <a:t>sociológicos de las tecnologías de la información y la </a:t>
            </a:r>
            <a:r>
              <a:rPr lang="es-ES" sz="1800" dirty="0" smtClean="0">
                <a:solidFill>
                  <a:srgbClr val="0070C0"/>
                </a:solidFill>
              </a:rPr>
              <a:t>comunicación…</a:t>
            </a:r>
            <a:r>
              <a:rPr lang="es-ES" sz="2400" dirty="0" smtClean="0">
                <a:solidFill>
                  <a:srgbClr val="0070C0"/>
                </a:solidFill>
              </a:rPr>
              <a:t>9 </a:t>
            </a:r>
            <a:r>
              <a:rPr lang="es-ES" sz="1800" dirty="0" smtClean="0">
                <a:solidFill>
                  <a:srgbClr val="0070C0"/>
                </a:solidFill>
              </a:rPr>
              <a:t/>
            </a:r>
            <a:br>
              <a:rPr lang="es-ES" sz="1800" dirty="0" smtClean="0">
                <a:solidFill>
                  <a:srgbClr val="0070C0"/>
                </a:solidFill>
              </a:rPr>
            </a:br>
            <a:r>
              <a:rPr lang="es-ES" sz="1800" dirty="0" smtClean="0">
                <a:solidFill>
                  <a:srgbClr val="0070C0"/>
                </a:solidFill>
              </a:rPr>
              <a:t>-Repercusiones </a:t>
            </a:r>
            <a:r>
              <a:rPr lang="es-ES" sz="1800" dirty="0">
                <a:solidFill>
                  <a:srgbClr val="0070C0"/>
                </a:solidFill>
              </a:rPr>
              <a:t>de las TIC`s en la sociedad de la </a:t>
            </a:r>
            <a:r>
              <a:rPr lang="es-ES" sz="1800" dirty="0" smtClean="0">
                <a:solidFill>
                  <a:srgbClr val="0070C0"/>
                </a:solidFill>
              </a:rPr>
              <a:t>información… </a:t>
            </a:r>
            <a:r>
              <a:rPr lang="es-ES" sz="2400" dirty="0" smtClean="0">
                <a:solidFill>
                  <a:srgbClr val="0070C0"/>
                </a:solidFill>
              </a:rPr>
              <a:t>10</a:t>
            </a:r>
            <a:r>
              <a:rPr lang="es-ES" sz="1800" dirty="0" smtClean="0">
                <a:solidFill>
                  <a:srgbClr val="0070C0"/>
                </a:solidFill>
              </a:rPr>
              <a:t/>
            </a:r>
            <a:br>
              <a:rPr lang="es-ES" sz="1800" dirty="0" smtClean="0">
                <a:solidFill>
                  <a:srgbClr val="0070C0"/>
                </a:solidFill>
              </a:rPr>
            </a:br>
            <a:r>
              <a:rPr lang="es-ES" sz="1800" dirty="0" smtClean="0">
                <a:solidFill>
                  <a:srgbClr val="0070C0"/>
                </a:solidFill>
              </a:rPr>
              <a:t>-Nuevos desarrollos…</a:t>
            </a:r>
            <a:r>
              <a:rPr lang="es-ES" sz="2400" dirty="0" smtClean="0">
                <a:solidFill>
                  <a:srgbClr val="0070C0"/>
                </a:solidFill>
              </a:rPr>
              <a:t>11</a:t>
            </a:r>
            <a:r>
              <a:rPr lang="es-ES" sz="1800" dirty="0" smtClean="0">
                <a:solidFill>
                  <a:srgbClr val="0070C0"/>
                </a:solidFill>
              </a:rPr>
              <a:t/>
            </a:r>
            <a:br>
              <a:rPr lang="es-ES" sz="1800" dirty="0" smtClean="0">
                <a:solidFill>
                  <a:srgbClr val="0070C0"/>
                </a:solidFill>
              </a:rPr>
            </a:br>
            <a:r>
              <a:rPr lang="es-ES" sz="1800" dirty="0" smtClean="0">
                <a:solidFill>
                  <a:srgbClr val="0070C0"/>
                </a:solidFill>
              </a:rPr>
              <a:t>-Tecnologías </a:t>
            </a:r>
            <a:r>
              <a:rPr lang="es-ES" sz="1800" dirty="0">
                <a:solidFill>
                  <a:srgbClr val="0070C0"/>
                </a:solidFill>
              </a:rPr>
              <a:t>de la información </a:t>
            </a:r>
            <a:r>
              <a:rPr lang="es-ES" sz="1800" dirty="0" smtClean="0">
                <a:solidFill>
                  <a:srgbClr val="0070C0"/>
                </a:solidFill>
              </a:rPr>
              <a:t>convergentes…</a:t>
            </a:r>
            <a:r>
              <a:rPr lang="es-ES" sz="2400" dirty="0" smtClean="0">
                <a:solidFill>
                  <a:srgbClr val="0070C0"/>
                </a:solidFill>
              </a:rPr>
              <a:t>12</a:t>
            </a:r>
            <a:r>
              <a:rPr lang="es-ES" sz="1800" dirty="0" smtClean="0">
                <a:solidFill>
                  <a:srgbClr val="0070C0"/>
                </a:solidFill>
              </a:rPr>
              <a:t/>
            </a:r>
            <a:br>
              <a:rPr lang="es-ES" sz="1800" dirty="0" smtClean="0">
                <a:solidFill>
                  <a:srgbClr val="0070C0"/>
                </a:solidFill>
              </a:rPr>
            </a:br>
            <a:r>
              <a:rPr lang="es-ES" sz="1800" dirty="0" smtClean="0">
                <a:solidFill>
                  <a:srgbClr val="0070C0"/>
                </a:solidFill>
              </a:rPr>
              <a:t>-Posibilidades </a:t>
            </a:r>
            <a:r>
              <a:rPr lang="es-ES" sz="1800" dirty="0">
                <a:solidFill>
                  <a:srgbClr val="0070C0"/>
                </a:solidFill>
              </a:rPr>
              <a:t>y riesgos de la sociedad de la información y las </a:t>
            </a:r>
            <a:r>
              <a:rPr lang="es-ES" sz="1800" dirty="0" smtClean="0">
                <a:solidFill>
                  <a:srgbClr val="0070C0"/>
                </a:solidFill>
              </a:rPr>
              <a:t>NNTT… </a:t>
            </a:r>
            <a:r>
              <a:rPr lang="es-ES" sz="2400" dirty="0" smtClean="0">
                <a:solidFill>
                  <a:srgbClr val="0070C0"/>
                </a:solidFill>
              </a:rPr>
              <a:t>13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 -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</a:rPr>
              <a:t>Nuevas 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profesiones derivadas del uso de 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</a:rPr>
              <a:t>las TIC’s…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14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3306" y="1928802"/>
            <a:ext cx="5043494" cy="1143000"/>
          </a:xfrm>
        </p:spPr>
        <p:txBody>
          <a:bodyPr>
            <a:noAutofit/>
          </a:bodyPr>
          <a:lstStyle/>
          <a:p>
            <a:r>
              <a:rPr lang="es-ES" sz="1400" i="1" dirty="0" smtClean="0"/>
              <a:t>Cuando hablamos de las TIC’s, hacemos referencia al conjunto de avances tecnológicos que nos proporcionan la informática, las telecomunicaciones y las tecnologías audiovisuales, que comprenden los desarrollos relacionados con los ordenadores, Internet, la telefonía, los "mas media", las aplicaciones multimedia y la realidad virtual. Estas tecnologías básicamente nos proporcionan </a:t>
            </a:r>
            <a:r>
              <a:rPr lang="es-ES" sz="1400" b="1" i="1" dirty="0" smtClean="0"/>
              <a:t>información</a:t>
            </a:r>
            <a:r>
              <a:rPr lang="es-ES" sz="1400" i="1" dirty="0" smtClean="0"/>
              <a:t>, herramientas para su </a:t>
            </a:r>
            <a:r>
              <a:rPr lang="es-ES" sz="1400" b="1" i="1" dirty="0" smtClean="0"/>
              <a:t>proceso </a:t>
            </a:r>
            <a:r>
              <a:rPr lang="es-ES" sz="1400" i="1" dirty="0" smtClean="0"/>
              <a:t>y canales de </a:t>
            </a:r>
            <a:r>
              <a:rPr lang="es-ES" sz="1400" b="1" i="1" dirty="0" smtClean="0"/>
              <a:t>comunicación</a:t>
            </a:r>
            <a:r>
              <a:rPr lang="es-ES" sz="1400" i="1" dirty="0" smtClean="0"/>
              <a:t>.</a:t>
            </a:r>
            <a:br>
              <a:rPr lang="es-ES" sz="1400" i="1" dirty="0" smtClean="0"/>
            </a:br>
            <a:endParaRPr lang="es-ES" sz="14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1600" dirty="0" smtClean="0"/>
          </a:p>
          <a:p>
            <a:r>
              <a:rPr lang="es-ES" sz="1600" dirty="0" smtClean="0">
                <a:solidFill>
                  <a:schemeClr val="accent2"/>
                </a:solidFill>
              </a:rPr>
              <a:t>Las tecnologías de la información y la comunicación. 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 smtClean="0"/>
          </a:p>
          <a:p>
            <a:r>
              <a:rPr lang="es-ES" sz="1600" dirty="0" smtClean="0"/>
              <a:t>Evolución de las tecnologías de la información y la comunicación.</a:t>
            </a:r>
            <a:br>
              <a:rPr lang="es-ES" sz="1600" dirty="0" smtClean="0"/>
            </a:br>
            <a:endParaRPr lang="es-ES" sz="1600" dirty="0" smtClean="0"/>
          </a:p>
          <a:p>
            <a:r>
              <a:rPr lang="es-ES" sz="1600" dirty="0" smtClean="0"/>
              <a:t> Difusión e implantación de las tecnologías de la información y la comunicación.</a:t>
            </a:r>
            <a:endParaRPr lang="es-ES" sz="1600" dirty="0"/>
          </a:p>
        </p:txBody>
      </p:sp>
      <p:pic>
        <p:nvPicPr>
          <p:cNvPr id="5" name="4 Imagen" descr="tic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429000"/>
            <a:ext cx="4000528" cy="300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1600" dirty="0" smtClean="0"/>
          </a:p>
          <a:p>
            <a:r>
              <a:rPr lang="es-ES" sz="1600" dirty="0" smtClean="0"/>
              <a:t>Las tecnologías de la información y la comunicación. </a:t>
            </a:r>
            <a:br>
              <a:rPr lang="es-ES" sz="1600" dirty="0" smtClean="0"/>
            </a:br>
            <a:endParaRPr lang="es-ES" sz="1600" dirty="0" smtClean="0"/>
          </a:p>
          <a:p>
            <a:r>
              <a:rPr lang="es-ES" sz="1600" dirty="0" smtClean="0">
                <a:solidFill>
                  <a:schemeClr val="accent2"/>
                </a:solidFill>
              </a:rPr>
              <a:t>Evolución de las tecnologías de la información y la comunicación.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 smtClean="0"/>
          </a:p>
          <a:p>
            <a:r>
              <a:rPr lang="es-ES" sz="1600" dirty="0" smtClean="0"/>
              <a:t> Difusión e implantación de las tecnologías de la información y la comunicación.</a:t>
            </a:r>
            <a:endParaRPr lang="es-ES" sz="1600" dirty="0"/>
          </a:p>
        </p:txBody>
      </p:sp>
      <p:pic>
        <p:nvPicPr>
          <p:cNvPr id="4" name="3 Imagen" descr="evolucion-telefon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040832"/>
            <a:ext cx="4973770" cy="281705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28992" y="1285860"/>
            <a:ext cx="4968552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bg1"/>
                </a:solidFill>
                <a:latin typeface="Calibri" pitchFamily="34" charset="0"/>
              </a:rPr>
              <a:t>Las TIC’s podemos decir que </a:t>
            </a:r>
            <a:r>
              <a:rPr lang="es-ES" i="1" dirty="0" err="1" smtClean="0">
                <a:solidFill>
                  <a:schemeClr val="bg1"/>
                </a:solidFill>
                <a:latin typeface="Calibri" pitchFamily="34" charset="0"/>
              </a:rPr>
              <a:t>estan</a:t>
            </a:r>
            <a:r>
              <a:rPr lang="es-ES" i="1" dirty="0" smtClean="0">
                <a:solidFill>
                  <a:schemeClr val="bg1"/>
                </a:solidFill>
                <a:latin typeface="Calibri" pitchFamily="34" charset="0"/>
              </a:rPr>
              <a:t> en constante desarrollo ya que desde que desde se inventaron distintos aparatos(teléfono, ordenador, TV…), salen versiones mejoradas diariamente. Por ejemplo aparatos más pequeños pero mucho mas eficientes</a:t>
            </a:r>
          </a:p>
          <a:p>
            <a:endParaRPr lang="es-ES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telegra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270572" cy="1872208"/>
          </a:xfrm>
          <a:prstGeom prst="rect">
            <a:avLst/>
          </a:prstGeom>
        </p:spPr>
      </p:pic>
      <p:pic>
        <p:nvPicPr>
          <p:cNvPr id="10" name="9 Imagen" descr="imprent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2679609" cy="2420888"/>
          </a:xfrm>
          <a:prstGeom prst="rect">
            <a:avLst/>
          </a:prstGeom>
        </p:spPr>
      </p:pic>
      <p:pic>
        <p:nvPicPr>
          <p:cNvPr id="11" name="10 Imagen" descr="radio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2441848" cy="2441848"/>
          </a:xfrm>
          <a:prstGeom prst="rect">
            <a:avLst/>
          </a:prstGeom>
        </p:spPr>
      </p:pic>
      <p:pic>
        <p:nvPicPr>
          <p:cNvPr id="12" name="11 Imagen" descr="televis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789040"/>
            <a:ext cx="2641476" cy="2641476"/>
          </a:xfrm>
          <a:prstGeom prst="rect">
            <a:avLst/>
          </a:prstGeom>
        </p:spPr>
      </p:pic>
      <p:pic>
        <p:nvPicPr>
          <p:cNvPr id="13" name="12 Imagen" descr="PC_antigu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140968"/>
            <a:ext cx="3600400" cy="2966730"/>
          </a:xfrm>
          <a:prstGeom prst="rect">
            <a:avLst/>
          </a:prstGeom>
        </p:spPr>
      </p:pic>
      <p:sp>
        <p:nvSpPr>
          <p:cNvPr id="14" name="13 Flecha derecha"/>
          <p:cNvSpPr/>
          <p:nvPr/>
        </p:nvSpPr>
        <p:spPr>
          <a:xfrm>
            <a:off x="3059832" y="112474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6012160" y="1196752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7524328" y="2852936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7" name="16 Flecha izquierda"/>
          <p:cNvSpPr/>
          <p:nvPr/>
        </p:nvSpPr>
        <p:spPr>
          <a:xfrm>
            <a:off x="4716016" y="46531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5576" y="24928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TELÉGRAFO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355976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IMPRENTA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164288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RADIO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804248" y="64533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TELEVISIÓN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619672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ORDENADOR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1600" dirty="0" smtClean="0"/>
          </a:p>
          <a:p>
            <a:r>
              <a:rPr lang="es-ES" sz="1600" dirty="0" smtClean="0"/>
              <a:t>Las tecnologías de la información y la comunicación. </a:t>
            </a:r>
            <a:br>
              <a:rPr lang="es-ES" sz="1600" dirty="0" smtClean="0"/>
            </a:br>
            <a:endParaRPr lang="es-ES" sz="1600" dirty="0" smtClean="0"/>
          </a:p>
          <a:p>
            <a:r>
              <a:rPr lang="es-ES" sz="1600" dirty="0" smtClean="0"/>
              <a:t>Evolución de las tecnologías de la información y la comunicación.</a:t>
            </a:r>
            <a:br>
              <a:rPr lang="es-ES" sz="1600" dirty="0" smtClean="0"/>
            </a:br>
            <a:endParaRPr lang="es-ES" sz="1600" dirty="0" smtClean="0"/>
          </a:p>
          <a:p>
            <a:r>
              <a:rPr lang="es-ES" sz="1600" dirty="0" smtClean="0"/>
              <a:t> </a:t>
            </a:r>
            <a:r>
              <a:rPr lang="es-ES" sz="1600" dirty="0" smtClean="0">
                <a:solidFill>
                  <a:schemeClr val="accent2"/>
                </a:solidFill>
              </a:rPr>
              <a:t>Difusión e implantación de las tecnologías de la información y la comunicación.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4008" y="1988840"/>
            <a:ext cx="3500462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2000" i="1" dirty="0" smtClean="0">
                <a:latin typeface="Calibri" pitchFamily="34" charset="0"/>
              </a:rPr>
              <a:t>Desde hace 20 años las empresas están llevando a cabo un rápido proceso de digitalización, implicando el uso de la informática y tecnología digital.</a:t>
            </a:r>
          </a:p>
          <a:p>
            <a:r>
              <a:rPr lang="es-ES" sz="2000" i="1" dirty="0" smtClean="0">
                <a:latin typeface="Calibri" pitchFamily="34" charset="0"/>
              </a:rPr>
              <a:t>Es una necesidad ya que facilita los trabajos a nivel general(administración pública, sanidad,...)</a:t>
            </a:r>
            <a:endParaRPr lang="es-ES" sz="2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Documents and Settings\ai3_11\Mis documentos\Mis imágenes\Dibujouyhu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259632" y="52292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%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143372" y="1214422"/>
            <a:ext cx="4643470" cy="3429024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Puede estar caracterizada por los siguientes aspectos: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Progresivo aumento de los sistemas informáticos portátiles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Progresiva difusión de las pantallas planas (TFT)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Implantación de las tecnologías inalámbricas: ratón, teclado, impresoras, redes LAN...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Omnipresencia de los accesos a Internet.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Multiplicación de las actividades que realizaremos desde el ciberespacio: telebanco, telemedicina, ocio...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Generalización de la </a:t>
            </a:r>
            <a:r>
              <a:rPr kumimoji="0" lang="es-ES" sz="1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"</a:t>
            </a:r>
            <a:r>
              <a:rPr kumimoji="0" lang="es-ES" sz="1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pizarra digital</a:t>
            </a:r>
            <a:r>
              <a:rPr kumimoji="0" lang="es-ES" sz="1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" </a:t>
            </a:r>
            <a: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las aulas presenciales.</a:t>
            </a:r>
            <a:br>
              <a:rPr kumimoji="0" lang="es-E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ma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071942"/>
            <a:ext cx="4639811" cy="2643182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14282" y="1214422"/>
            <a:ext cx="2928958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Expectativas y realidades de las tecnologías de la información y la comunicación.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sociológicos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Repercusiones de las TIC`s en la sociedad de la información.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Nuevos desarrollos.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Tecnologías de la información convergentes.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Posibilidades y riesgos de la sociedad de la información y las NNTT.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923928" y="980728"/>
            <a:ext cx="464347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alibri" pitchFamily="34" charset="0"/>
              </a:rPr>
              <a:t>Las TIC’s son incuestionables y, forman parte en nuestra cultura. Amplían nuestras capacidades físicas y mentales y conllevan un desarrollo social.</a:t>
            </a:r>
          </a:p>
          <a:p>
            <a:r>
              <a:rPr lang="es-ES" i="1" dirty="0" smtClean="0">
                <a:latin typeface="Calibri" pitchFamily="34" charset="0"/>
              </a:rPr>
              <a:t>En las TIC’s incluimos informática y los medios de comunicación de todo tipo.</a:t>
            </a:r>
          </a:p>
        </p:txBody>
      </p:sp>
      <p:pic>
        <p:nvPicPr>
          <p:cNvPr id="3075" name="Picture 3" descr="C:\Documents and Settings\ai3_11\Mis documentos\Mis imágenes\tic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4643470" cy="3373820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14282" y="1214422"/>
            <a:ext cx="2928958" cy="4071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Expectativas y realidades de las tecnologías de la información y la comunicación.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Aspectos sociológicos de las tecnologías de la información y la comunicación.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Repercusiones de las TIC`s en la sociedad de la información.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Nuevos desarrollos.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Tecnologías de la información convergentes. </a:t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Posibilidades y riesgos de la sociedad de la información y las NNTT.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564</Words>
  <Application>Microsoft Office PowerPoint</Application>
  <PresentationFormat>Presentación en pantalla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TIC’S</vt:lpstr>
      <vt:lpstr> -Las tecnologías de la información y la comunicación…3 -Evolución de las tecnologías de la información y la comunicación…4 -Difusión e implantación de las tecnologías de la información y la comunicación…6   -Expectativas y realidades de las tecnologías de la información y la comunicación…8  -Aspectos sociológicos de las tecnologías de la información y la comunicación…9  -Repercusiones de las TIC`s en la sociedad de la información… 10 -Nuevos desarrollos…11 -Tecnologías de la información convergentes…12 -Posibilidades y riesgos de la sociedad de la información y las NNTT… 13     -Nuevas profesiones derivadas del uso de las TIC’s…14  </vt:lpstr>
      <vt:lpstr>Cuando hablamos de las TIC’s, hacemos referencia al conjunto de avances tecnológicos que nos proporcionan la informática, las telecomunicaciones y las tecnologías audiovisuales, que comprenden los desarrollos relacionados con los ordenadores, Internet, la telefonía, los "mas media", las aplicaciones multimedia y la realidad virtual. Estas tecnologías básicamente nos proporcionan información, herramientas para su proceso y canales de comunicación.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TIC’S</dc:title>
  <dc:creator>ai3-11</dc:creator>
  <cp:lastModifiedBy>usuario</cp:lastModifiedBy>
  <cp:revision>34</cp:revision>
  <dcterms:created xsi:type="dcterms:W3CDTF">2011-09-16T05:06:01Z</dcterms:created>
  <dcterms:modified xsi:type="dcterms:W3CDTF">2014-05-25T17:06:57Z</dcterms:modified>
</cp:coreProperties>
</file>