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64" r:id="rId4"/>
    <p:sldId id="278" r:id="rId5"/>
    <p:sldId id="279" r:id="rId6"/>
    <p:sldId id="280" r:id="rId7"/>
    <p:sldId id="281" r:id="rId8"/>
    <p:sldId id="282" r:id="rId9"/>
    <p:sldId id="283" r:id="rId10"/>
    <p:sldId id="284" r:id="rId11"/>
    <p:sldId id="285" r:id="rId12"/>
    <p:sldId id="271" r:id="rId13"/>
    <p:sldId id="286" r:id="rId14"/>
    <p:sldId id="289" r:id="rId15"/>
    <p:sldId id="292" r:id="rId16"/>
    <p:sldId id="293" r:id="rId17"/>
    <p:sldId id="295" r:id="rId18"/>
    <p:sldId id="294" r:id="rId19"/>
    <p:sldId id="296" r:id="rId20"/>
    <p:sldId id="298" r:id="rId21"/>
    <p:sldId id="297" r:id="rId2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0"/>
  </p:normalViewPr>
  <p:slideViewPr>
    <p:cSldViewPr>
      <p:cViewPr>
        <p:scale>
          <a:sx n="105" d="100"/>
          <a:sy n="105" d="100"/>
        </p:scale>
        <p:origin x="-192"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4BC73-FC7D-4581-9A9B-2B88F53328FC}" type="datetimeFigureOut">
              <a:rPr lang="es-CO" smtClean="0"/>
              <a:pPr/>
              <a:t>25/05/2014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D4674-0BEE-44FF-A890-7FC2D648CD90}" type="slidenum">
              <a:rPr lang="es-CO" smtClean="0"/>
              <a:pPr/>
              <a:t>‹Nº›</a:t>
            </a:fld>
            <a:endParaRPr lang="es-CO"/>
          </a:p>
        </p:txBody>
      </p:sp>
    </p:spTree>
    <p:extLst>
      <p:ext uri="{BB962C8B-B14F-4D97-AF65-F5344CB8AC3E}">
        <p14:creationId xmlns:p14="http://schemas.microsoft.com/office/powerpoint/2010/main" val="111911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88FD4674-0BEE-44FF-A890-7FC2D648CD90}" type="slidenum">
              <a:rPr lang="es-CO" smtClean="0"/>
              <a:pPr/>
              <a:t>3</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16" name="15 Marcador de número de diapositiva"/>
          <p:cNvSpPr>
            <a:spLocks noGrp="1"/>
          </p:cNvSpPr>
          <p:nvPr>
            <p:ph type="sldNum" sz="quarter" idx="11"/>
          </p:nvPr>
        </p:nvSpPr>
        <p:spPr/>
        <p:txBody>
          <a:bodyPr/>
          <a:lstStyle/>
          <a:p>
            <a:fld id="{6F8BB869-FC90-471C-91C0-D66405A0D119}" type="slidenum">
              <a:rPr lang="es-CO" smtClean="0"/>
              <a:pPr/>
              <a:t>‹Nº›</a:t>
            </a:fld>
            <a:endParaRPr lang="es-CO"/>
          </a:p>
        </p:txBody>
      </p:sp>
      <p:sp>
        <p:nvSpPr>
          <p:cNvPr id="17" name="16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604E9F34-7AA1-43C3-B7DC-9C1164FC6DB7}" type="datetimeFigureOut">
              <a:rPr lang="es-CO" smtClean="0"/>
              <a:pPr/>
              <a:t>25/05/2014</a:t>
            </a:fld>
            <a:endParaRPr lang="es-CO"/>
          </a:p>
        </p:txBody>
      </p:sp>
      <p:sp>
        <p:nvSpPr>
          <p:cNvPr id="15" name="14 Marcador de número de diapositiva"/>
          <p:cNvSpPr>
            <a:spLocks noGrp="1"/>
          </p:cNvSpPr>
          <p:nvPr>
            <p:ph type="sldNum" sz="quarter" idx="15"/>
          </p:nvPr>
        </p:nvSpPr>
        <p:spPr/>
        <p:txBody>
          <a:bodyPr/>
          <a:lstStyle>
            <a:lvl1pPr algn="ctr">
              <a:defRPr/>
            </a:lvl1pPr>
          </a:lstStyle>
          <a:p>
            <a:fld id="{6F8BB869-FC90-471C-91C0-D66405A0D119}" type="slidenum">
              <a:rPr lang="es-CO" smtClean="0"/>
              <a:pPr/>
              <a:t>‹Nº›</a:t>
            </a:fld>
            <a:endParaRPr lang="es-CO"/>
          </a:p>
        </p:txBody>
      </p:sp>
      <p:sp>
        <p:nvSpPr>
          <p:cNvPr id="16" name="15 Marcador de pie de página"/>
          <p:cNvSpPr>
            <a:spLocks noGrp="1"/>
          </p:cNvSpPr>
          <p:nvPr>
            <p:ph type="ftr" sz="quarter" idx="16"/>
          </p:nvPr>
        </p:nvSpPr>
        <p:spPr/>
        <p:txBody>
          <a:bodyPr/>
          <a:lstStyle/>
          <a:p>
            <a:endParaRPr lang="es-CO"/>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
        <p:nvSpPr>
          <p:cNvPr id="8" name="7 Marcador de pie de página"/>
          <p:cNvSpPr>
            <a:spLocks noGrp="1"/>
          </p:cNvSpPr>
          <p:nvPr>
            <p:ph type="ftr" sz="quarter" idx="11"/>
          </p:nvPr>
        </p:nvSpPr>
        <p:spPr/>
        <p:txBody>
          <a:bodyPr/>
          <a:lstStyle/>
          <a:p>
            <a:endParaRPr lang="es-CO"/>
          </a:p>
        </p:txBody>
      </p:sp>
      <p:sp>
        <p:nvSpPr>
          <p:cNvPr id="7" name="6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F8BB869-FC90-471C-91C0-D66405A0D11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604E9F34-7AA1-43C3-B7DC-9C1164FC6DB7}" type="datetimeFigureOut">
              <a:rPr lang="es-CO" smtClean="0"/>
              <a:pPr/>
              <a:t>25/05/2014</a:t>
            </a:fld>
            <a:endParaRPr lang="es-CO"/>
          </a:p>
        </p:txBody>
      </p:sp>
      <p:sp>
        <p:nvSpPr>
          <p:cNvPr id="9" name="8 Marcador de número de diapositiva"/>
          <p:cNvSpPr>
            <a:spLocks noGrp="1"/>
          </p:cNvSpPr>
          <p:nvPr>
            <p:ph type="sldNum" sz="quarter" idx="15"/>
          </p:nvPr>
        </p:nvSpPr>
        <p:spPr/>
        <p:txBody>
          <a:bodyPr/>
          <a:lstStyle/>
          <a:p>
            <a:fld id="{6F8BB869-FC90-471C-91C0-D66405A0D119}" type="slidenum">
              <a:rPr lang="es-CO" smtClean="0"/>
              <a:pPr/>
              <a:t>‹Nº›</a:t>
            </a:fld>
            <a:endParaRPr lang="es-CO"/>
          </a:p>
        </p:txBody>
      </p:sp>
      <p:sp>
        <p:nvSpPr>
          <p:cNvPr id="10" name="9 Marcador de pie de página"/>
          <p:cNvSpPr>
            <a:spLocks noGrp="1"/>
          </p:cNvSpPr>
          <p:nvPr>
            <p:ph type="ftr" sz="quarter" idx="16"/>
          </p:nvPr>
        </p:nvSpPr>
        <p:spPr/>
        <p:txBody>
          <a:bodyPr/>
          <a:lstStyle/>
          <a:p>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604E9F34-7AA1-43C3-B7DC-9C1164FC6DB7}" type="datetimeFigureOut">
              <a:rPr lang="es-CO" smtClean="0"/>
              <a:pPr/>
              <a:t>25/05/2014</a:t>
            </a:fld>
            <a:endParaRPr lang="es-CO"/>
          </a:p>
        </p:txBody>
      </p:sp>
      <p:sp>
        <p:nvSpPr>
          <p:cNvPr id="9" name="8 Marcador de número de diapositiva"/>
          <p:cNvSpPr>
            <a:spLocks noGrp="1"/>
          </p:cNvSpPr>
          <p:nvPr>
            <p:ph type="sldNum" sz="quarter" idx="11"/>
          </p:nvPr>
        </p:nvSpPr>
        <p:spPr/>
        <p:txBody>
          <a:bodyPr/>
          <a:lstStyle/>
          <a:p>
            <a:fld id="{6F8BB869-FC90-471C-91C0-D66405A0D119}" type="slidenum">
              <a:rPr lang="es-CO" smtClean="0"/>
              <a:pPr/>
              <a:t>‹Nº›</a:t>
            </a:fld>
            <a:endParaRPr lang="es-CO"/>
          </a:p>
        </p:txBody>
      </p:sp>
      <p:sp>
        <p:nvSpPr>
          <p:cNvPr id="10" name="9 Marcador de pie de página"/>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04E9F34-7AA1-43C3-B7DC-9C1164FC6DB7}" type="datetimeFigureOut">
              <a:rPr lang="es-CO" smtClean="0"/>
              <a:pPr/>
              <a:t>25/05/2014</a:t>
            </a:fld>
            <a:endParaRPr lang="es-CO"/>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CO"/>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F8BB869-FC90-471C-91C0-D66405A0D119}" type="slidenum">
              <a:rPr lang="es-CO" smtClean="0"/>
              <a:pPr/>
              <a:t>‹Nº›</a:t>
            </a:fld>
            <a:endParaRPr lang="es-CO"/>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onografias.com/trabajos7/ergo/ergo.shtml" TargetMode="External"/><Relationship Id="rId2" Type="http://schemas.openxmlformats.org/officeDocument/2006/relationships/hyperlink" Target="http://training.itcilo.it/actrav_cdrom2/es/osh/ergo/ergoa.htm" TargetMode="External"/><Relationship Id="rId1" Type="http://schemas.openxmlformats.org/officeDocument/2006/relationships/slideLayout" Target="../slideLayouts/slideLayout2.xml"/><Relationship Id="rId4" Type="http://schemas.openxmlformats.org/officeDocument/2006/relationships/hyperlink" Target="http://www.losh.ucla.edu/losh/resources-publications/fact-sheets/ergo_spanish.pdf"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3" descr="under"/>
          <p:cNvPicPr>
            <a:picLocks noChangeAspect="1" noChangeArrowheads="1" noCrop="1"/>
          </p:cNvPicPr>
          <p:nvPr/>
        </p:nvPicPr>
        <p:blipFill>
          <a:blip r:embed="rId2" cstate="print"/>
          <a:srcRect/>
          <a:stretch>
            <a:fillRect/>
          </a:stretch>
        </p:blipFill>
        <p:spPr>
          <a:xfrm>
            <a:off x="5436096" y="692696"/>
            <a:ext cx="4171950" cy="4579938"/>
          </a:xfrm>
          <a:prstGeom prst="rect">
            <a:avLst/>
          </a:prstGeom>
          <a:noFill/>
          <a:ln/>
        </p:spPr>
      </p:pic>
      <p:pic>
        <p:nvPicPr>
          <p:cNvPr id="4" name="Picture 2" descr="CARGA  LABORAL"/>
          <p:cNvPicPr>
            <a:picLocks noChangeAspect="1" noChangeArrowheads="1"/>
          </p:cNvPicPr>
          <p:nvPr/>
        </p:nvPicPr>
        <p:blipFill>
          <a:blip r:embed="rId3" cstate="print"/>
          <a:srcRect/>
          <a:stretch>
            <a:fillRect/>
          </a:stretch>
        </p:blipFill>
        <p:spPr bwMode="auto">
          <a:xfrm>
            <a:off x="8527480" y="571480"/>
            <a:ext cx="116485" cy="121216"/>
          </a:xfrm>
          <a:prstGeom prst="rect">
            <a:avLst/>
          </a:prstGeom>
          <a:noFill/>
        </p:spPr>
      </p:pic>
      <p:sp>
        <p:nvSpPr>
          <p:cNvPr id="3" name="2 Subtítulo"/>
          <p:cNvSpPr>
            <a:spLocks noGrp="1"/>
          </p:cNvSpPr>
          <p:nvPr>
            <p:ph type="subTitle" idx="1"/>
          </p:nvPr>
        </p:nvSpPr>
        <p:spPr>
          <a:xfrm>
            <a:off x="1259632" y="404664"/>
            <a:ext cx="6207224" cy="5544616"/>
          </a:xfrm>
        </p:spPr>
        <p:txBody>
          <a:bodyPr/>
          <a:lstStyle/>
          <a:p>
            <a:endParaRPr lang="es-E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endParaRPr>
          </a:p>
          <a:p>
            <a:r>
              <a:rPr lang="es-E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ERGONOMÍA</a:t>
            </a:r>
          </a:p>
          <a:p>
            <a:endParaRPr lang="es-E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endParaRPr>
          </a:p>
          <a:p>
            <a:endParaRPr lang="es-CO" dirty="0" smtClean="0">
              <a:latin typeface="Arial" pitchFamily="34" charset="0"/>
              <a:cs typeface="Arial" pitchFamily="34" charset="0"/>
            </a:endParaRPr>
          </a:p>
          <a:p>
            <a:endParaRPr lang="es-CO"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32856"/>
            <a:ext cx="8229600" cy="3963144"/>
          </a:xfrm>
        </p:spPr>
        <p:txBody>
          <a:bodyPr/>
          <a:lstStyle/>
          <a:p>
            <a:pPr algn="just"/>
            <a:r>
              <a:rPr lang="es-CO" dirty="0" smtClean="0"/>
              <a:t>El área de la ergonomía de necesidades específicas se enfoca principalmente al diseño y desarrollo de equipo para personas que presentan alguna discapacidad física, para la población infantil y escolar, y el diseño de microambientes autónomos.</a:t>
            </a:r>
          </a:p>
          <a:p>
            <a:endParaRPr lang="es-CO" dirty="0"/>
          </a:p>
        </p:txBody>
      </p:sp>
      <p:sp>
        <p:nvSpPr>
          <p:cNvPr id="3" name="2 Título"/>
          <p:cNvSpPr>
            <a:spLocks noGrp="1"/>
          </p:cNvSpPr>
          <p:nvPr>
            <p:ph type="title"/>
          </p:nvPr>
        </p:nvSpPr>
        <p:spPr>
          <a:xfrm>
            <a:off x="395536" y="1412776"/>
            <a:ext cx="8229600" cy="648072"/>
          </a:xfrm>
        </p:spPr>
        <p:txBody>
          <a:bodyPr>
            <a:normAutofit fontScale="90000"/>
          </a:bodyPr>
          <a:lstStyle/>
          <a:p>
            <a:pPr algn="ctr"/>
            <a:r>
              <a:rPr lang="es-CO" b="1" dirty="0" smtClean="0"/>
              <a:t>Ergonomía de Necesidades Específicas</a:t>
            </a:r>
            <a:br>
              <a:rPr lang="es-CO" b="1" dirty="0" smtClean="0"/>
            </a:br>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CO" dirty="0" smtClean="0"/>
              <a:t>Área de la ergonomía que trabaja en íntima relación con las disciplinas encargadas de la seguridad e higiene en las áreas de trabajo. Dentro de sus principales actividades se encuentra el estudio y análisis de las condiciones de seguridad, salud y confort laboral.</a:t>
            </a:r>
          </a:p>
          <a:p>
            <a:endParaRPr lang="es-CO" dirty="0"/>
          </a:p>
        </p:txBody>
      </p:sp>
      <p:sp>
        <p:nvSpPr>
          <p:cNvPr id="3" name="2 Título"/>
          <p:cNvSpPr>
            <a:spLocks noGrp="1"/>
          </p:cNvSpPr>
          <p:nvPr>
            <p:ph type="title"/>
          </p:nvPr>
        </p:nvSpPr>
        <p:spPr/>
        <p:txBody>
          <a:bodyPr>
            <a:normAutofit fontScale="90000"/>
          </a:bodyPr>
          <a:lstStyle/>
          <a:p>
            <a:pPr algn="ctr"/>
            <a:r>
              <a:rPr lang="es-CO" b="1" dirty="0" smtClean="0"/>
              <a:t>Ergonomía Preventiva</a:t>
            </a:r>
            <a:br>
              <a:rPr lang="es-CO" b="1" dirty="0" smtClean="0"/>
            </a:br>
            <a:endParaRPr lang="es-CO" dirty="0"/>
          </a:p>
        </p:txBody>
      </p:sp>
      <p:pic>
        <p:nvPicPr>
          <p:cNvPr id="11266" name="Picture 2" descr="http://t3.gstatic.com/images?q=tbn:ANd9GcQr22gy2rsNZG_X5bzRsY3vKTHnH59xnxqiSmbCAO5thb4AAKk5rg"/>
          <p:cNvPicPr>
            <a:picLocks noChangeAspect="1" noChangeArrowheads="1"/>
          </p:cNvPicPr>
          <p:nvPr/>
        </p:nvPicPr>
        <p:blipFill>
          <a:blip r:embed="rId2" cstate="print"/>
          <a:srcRect/>
          <a:stretch>
            <a:fillRect/>
          </a:stretch>
        </p:blipFill>
        <p:spPr bwMode="auto">
          <a:xfrm>
            <a:off x="4427984" y="4149080"/>
            <a:ext cx="2905125" cy="15716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2058144"/>
            <a:ext cx="8075240" cy="4107160"/>
          </a:xfrm>
        </p:spPr>
        <p:txBody>
          <a:bodyPr>
            <a:normAutofit fontScale="92500" lnSpcReduction="10000"/>
          </a:bodyPr>
          <a:lstStyle/>
          <a:p>
            <a:pPr algn="just">
              <a:buNone/>
            </a:pPr>
            <a:r>
              <a:rPr lang="es-CO" dirty="0" smtClean="0"/>
              <a:t>1. REPETICIÓN: Es cuando el trabajador está usando constantemente sólo un grupo de músculos y tiene que repetir la misma función todo el día. </a:t>
            </a:r>
          </a:p>
          <a:p>
            <a:pPr algn="just"/>
            <a:endParaRPr lang="es-CO" dirty="0" smtClean="0"/>
          </a:p>
          <a:p>
            <a:pPr algn="just">
              <a:buNone/>
            </a:pPr>
            <a:r>
              <a:rPr lang="es-CO" dirty="0" smtClean="0"/>
              <a:t>2. FUERZA EXCESIVA: Es  cuando los trabajadores tienen que usar mucha fuerza continuamente, por ejemplo al levantar, empujar o jalar. </a:t>
            </a:r>
          </a:p>
          <a:p>
            <a:pPr algn="just"/>
            <a:endParaRPr lang="es-CO" dirty="0" smtClean="0"/>
          </a:p>
          <a:p>
            <a:pPr algn="just">
              <a:buNone/>
            </a:pPr>
            <a:r>
              <a:rPr lang="es-CO" dirty="0" smtClean="0"/>
              <a:t> 3.  POSTURAS INCÓMODAS:  Es  cuando el  trabajo  obliga al  trabajador a   mantener una parte del cuerpo en una posición incómoda.</a:t>
            </a:r>
          </a:p>
          <a:p>
            <a:endParaRPr lang="es-CO" dirty="0" smtClean="0"/>
          </a:p>
        </p:txBody>
      </p:sp>
      <p:sp>
        <p:nvSpPr>
          <p:cNvPr id="3" name="2 Título"/>
          <p:cNvSpPr>
            <a:spLocks noGrp="1"/>
          </p:cNvSpPr>
          <p:nvPr>
            <p:ph type="title"/>
          </p:nvPr>
        </p:nvSpPr>
        <p:spPr/>
        <p:txBody>
          <a:bodyPr>
            <a:normAutofit/>
          </a:bodyPr>
          <a:lstStyle/>
          <a:p>
            <a:pPr algn="ctr"/>
            <a:r>
              <a:rPr lang="es-CO" sz="2400" dirty="0" smtClean="0"/>
              <a:t>¿CÓMO SE PUEDEN IDENTIFICAR LOS PROBLEMAS</a:t>
            </a:r>
            <a:br>
              <a:rPr lang="es-CO" sz="2400" dirty="0" smtClean="0"/>
            </a:br>
            <a:r>
              <a:rPr lang="es-CO" sz="2400" dirty="0" smtClean="0"/>
              <a:t>ERGONÓMICOS?</a:t>
            </a:r>
            <a:endParaRPr lang="es-CO"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20688"/>
            <a:ext cx="8229600" cy="5475312"/>
          </a:xfrm>
        </p:spPr>
        <p:txBody>
          <a:bodyPr>
            <a:normAutofit/>
          </a:bodyPr>
          <a:lstStyle/>
          <a:p>
            <a:pPr algn="just">
              <a:buNone/>
            </a:pPr>
            <a:r>
              <a:rPr lang="es-CO" dirty="0" smtClean="0"/>
              <a:t>4.  TENSIÓN MECÁNICA: Es  cuando  el trabajador tiene  que golpear o empujar una  superficie  dura de la maquinaria o  herramienta constantemente.</a:t>
            </a:r>
          </a:p>
          <a:p>
            <a:pPr algn="just"/>
            <a:endParaRPr lang="es-CO" dirty="0" smtClean="0"/>
          </a:p>
          <a:p>
            <a:pPr algn="just">
              <a:buNone/>
            </a:pPr>
            <a:r>
              <a:rPr lang="es-CO" dirty="0" smtClean="0"/>
              <a:t>5.  HERRAMIENTAS:  Es  cuando  el trabajador debe usar frecuentemente herramientas vibradoras.</a:t>
            </a:r>
          </a:p>
          <a:p>
            <a:pPr algn="just">
              <a:buNone/>
            </a:pPr>
            <a:r>
              <a:rPr lang="es-CO" dirty="0" smtClean="0"/>
              <a:t> </a:t>
            </a:r>
          </a:p>
          <a:p>
            <a:pPr algn="just">
              <a:buNone/>
            </a:pPr>
            <a:r>
              <a:rPr lang="es-CO" dirty="0" smtClean="0"/>
              <a:t>6. TEMPERATURA: Cuando los trabajadores tienen que realizar sus labores en lugares demasiado calientes o fríos.</a:t>
            </a:r>
          </a:p>
          <a:p>
            <a:endParaRPr lang="es-C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1844824"/>
            <a:ext cx="3178696" cy="4572000"/>
          </a:xfrm>
        </p:spPr>
        <p:txBody>
          <a:bodyPr>
            <a:normAutofit/>
          </a:bodyPr>
          <a:lstStyle/>
          <a:p>
            <a:endParaRPr lang="es-CO" dirty="0" smtClean="0"/>
          </a:p>
          <a:p>
            <a:endParaRPr lang="es-CO" dirty="0"/>
          </a:p>
        </p:txBody>
      </p:sp>
      <p:sp>
        <p:nvSpPr>
          <p:cNvPr id="3" name="2 Título"/>
          <p:cNvSpPr>
            <a:spLocks noGrp="1"/>
          </p:cNvSpPr>
          <p:nvPr>
            <p:ph type="title"/>
          </p:nvPr>
        </p:nvSpPr>
        <p:spPr/>
        <p:txBody>
          <a:bodyPr/>
          <a:lstStyle/>
          <a:p>
            <a:r>
              <a:rPr lang="es-CO" dirty="0" smtClean="0"/>
              <a:t>Diseño del puesto del trabajador</a:t>
            </a:r>
            <a:endParaRPr lang="es-CO" dirty="0"/>
          </a:p>
        </p:txBody>
      </p:sp>
      <p:sp>
        <p:nvSpPr>
          <p:cNvPr id="6" name="5 Rectángulo"/>
          <p:cNvSpPr/>
          <p:nvPr/>
        </p:nvSpPr>
        <p:spPr>
          <a:xfrm>
            <a:off x="683568" y="2636912"/>
            <a:ext cx="5760640" cy="3046988"/>
          </a:xfrm>
          <a:prstGeom prst="rect">
            <a:avLst/>
          </a:prstGeom>
        </p:spPr>
        <p:txBody>
          <a:bodyPr wrap="square">
            <a:spAutoFit/>
          </a:bodyPr>
          <a:lstStyle/>
          <a:p>
            <a:pPr algn="just"/>
            <a:r>
              <a:rPr lang="es-CO" sz="2400" dirty="0" smtClean="0"/>
              <a:t>Al diseñar un puesto de trabajo hay que tener en cuenta varios factores ergonómicos, entre ellos la altura de la cabeza, la altura de los hombros, el alcance de los brazos, la altura del codo, la altura de la mano, la longitud de las piernas y el tamaño de las manos y del cuerpo.</a:t>
            </a:r>
          </a:p>
        </p:txBody>
      </p:sp>
      <p:pic>
        <p:nvPicPr>
          <p:cNvPr id="6148" name="Picture 4" descr="http://t3.gstatic.com/images?q=tbn:ANd9GcQ37PD9BbF5D9i4xoIicwo3xM1ZWFzxHlC5ERV6fh6ve72mpWlJ"/>
          <p:cNvPicPr>
            <a:picLocks noChangeAspect="1" noChangeArrowheads="1"/>
          </p:cNvPicPr>
          <p:nvPr/>
        </p:nvPicPr>
        <p:blipFill>
          <a:blip r:embed="rId2" cstate="print"/>
          <a:srcRect/>
          <a:stretch>
            <a:fillRect/>
          </a:stretch>
        </p:blipFill>
        <p:spPr bwMode="auto">
          <a:xfrm>
            <a:off x="6804248" y="1772816"/>
            <a:ext cx="1847850" cy="247650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0" y="1988840"/>
            <a:ext cx="3826768" cy="4572000"/>
          </a:xfrm>
        </p:spPr>
        <p:txBody>
          <a:bodyPr>
            <a:normAutofit fontScale="85000" lnSpcReduction="20000"/>
          </a:bodyPr>
          <a:lstStyle/>
          <a:p>
            <a:pPr algn="just"/>
            <a:r>
              <a:rPr lang="es-CO" dirty="0" smtClean="0"/>
              <a:t>Si un trabajo no exige mucho vigor físico y se puede efectuar en un espacio reducido, el trabajador debe llevarlo a cabo sentado.</a:t>
            </a:r>
          </a:p>
          <a:p>
            <a:pPr algn="just"/>
            <a:r>
              <a:rPr lang="es-CO" dirty="0" smtClean="0"/>
              <a:t>El trabajo que se debe realizar sentado tiene que ser concebido de manera tal que el trabajador no tenga que alargar desmesuradamente los brazos ni girar innecesariamente para alcanzar la zona de trabajo.</a:t>
            </a:r>
          </a:p>
        </p:txBody>
      </p:sp>
      <p:sp>
        <p:nvSpPr>
          <p:cNvPr id="3" name="2 Título"/>
          <p:cNvSpPr>
            <a:spLocks noGrp="1"/>
          </p:cNvSpPr>
          <p:nvPr>
            <p:ph type="title"/>
          </p:nvPr>
        </p:nvSpPr>
        <p:spPr/>
        <p:txBody>
          <a:bodyPr>
            <a:normAutofit fontScale="90000"/>
          </a:bodyPr>
          <a:lstStyle/>
          <a:p>
            <a:pPr algn="ctr"/>
            <a:r>
              <a:rPr lang="es-CO" b="1" dirty="0" smtClean="0"/>
              <a:t>trabajo que se realiza sentado y el diseño de los asientos</a:t>
            </a:r>
            <a:endParaRPr lang="es-CO" dirty="0"/>
          </a:p>
        </p:txBody>
      </p:sp>
      <p:pic>
        <p:nvPicPr>
          <p:cNvPr id="5122" name="Picture 2" descr="http://t3.gstatic.com/images?q=tbn:ANd9GcSdCSx87gR5-ysC4QBNaR8d1GLidqvpanVOlnXU6WUDgCIjOCZw"/>
          <p:cNvPicPr>
            <a:picLocks noChangeAspect="1" noChangeArrowheads="1"/>
          </p:cNvPicPr>
          <p:nvPr/>
        </p:nvPicPr>
        <p:blipFill>
          <a:blip r:embed="rId2" cstate="print"/>
          <a:srcRect/>
          <a:stretch>
            <a:fillRect/>
          </a:stretch>
        </p:blipFill>
        <p:spPr bwMode="auto">
          <a:xfrm>
            <a:off x="1403648" y="3068960"/>
            <a:ext cx="2571750" cy="177165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4762872" cy="4572000"/>
          </a:xfrm>
        </p:spPr>
        <p:txBody>
          <a:bodyPr>
            <a:normAutofit lnSpcReduction="10000"/>
          </a:bodyPr>
          <a:lstStyle/>
          <a:p>
            <a:pPr algn="just"/>
            <a:r>
              <a:rPr lang="es-CO" dirty="0" smtClean="0"/>
              <a:t>Al diseñar o rediseñar un puesto de trabajo en el que hay que permanecer de pie hay que tener en cuenta varios factores ergonómicos.</a:t>
            </a:r>
          </a:p>
          <a:p>
            <a:pPr algn="just"/>
            <a:endParaRPr lang="es-CO" dirty="0" smtClean="0"/>
          </a:p>
          <a:p>
            <a:pPr algn="just"/>
            <a:r>
              <a:rPr lang="es-CO" dirty="0" smtClean="0"/>
              <a:t>El trabajador debe considerar además varios factores importantes para adoptar una posición correcta si tiene que trabajar de pie.</a:t>
            </a:r>
          </a:p>
          <a:p>
            <a:endParaRPr lang="es-CO" dirty="0"/>
          </a:p>
        </p:txBody>
      </p:sp>
      <p:sp>
        <p:nvSpPr>
          <p:cNvPr id="3" name="2 Título"/>
          <p:cNvSpPr>
            <a:spLocks noGrp="1"/>
          </p:cNvSpPr>
          <p:nvPr>
            <p:ph type="title"/>
          </p:nvPr>
        </p:nvSpPr>
        <p:spPr/>
        <p:txBody>
          <a:bodyPr>
            <a:normAutofit fontScale="90000"/>
          </a:bodyPr>
          <a:lstStyle/>
          <a:p>
            <a:pPr algn="ctr"/>
            <a:r>
              <a:rPr lang="es-CO" dirty="0" smtClean="0"/>
              <a:t>Puesto de trabajo que hay que estar de pie</a:t>
            </a:r>
            <a:endParaRPr lang="es-CO" dirty="0"/>
          </a:p>
        </p:txBody>
      </p:sp>
      <p:pic>
        <p:nvPicPr>
          <p:cNvPr id="4098" name="Picture 2" descr="http://www.ccsso.ca/images/office49.gif"/>
          <p:cNvPicPr>
            <a:picLocks noChangeAspect="1" noChangeArrowheads="1"/>
          </p:cNvPicPr>
          <p:nvPr/>
        </p:nvPicPr>
        <p:blipFill>
          <a:blip r:embed="rId2" cstate="print"/>
          <a:srcRect/>
          <a:stretch>
            <a:fillRect/>
          </a:stretch>
        </p:blipFill>
        <p:spPr bwMode="auto">
          <a:xfrm>
            <a:off x="5220072" y="2636912"/>
            <a:ext cx="2171700" cy="27527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CO" dirty="0" smtClean="0"/>
              <a:t>Hay que considerar factores ergonómicos, como el peso y la forma de la carga o la frecuencia con que el trabajador debe levantar la carga, cuando se diseñen las tareas que comporten un trabajo físico pesado.</a:t>
            </a:r>
          </a:p>
          <a:p>
            <a:endParaRPr lang="es-CO" dirty="0"/>
          </a:p>
        </p:txBody>
      </p:sp>
      <p:sp>
        <p:nvSpPr>
          <p:cNvPr id="3" name="2 Título"/>
          <p:cNvSpPr>
            <a:spLocks noGrp="1"/>
          </p:cNvSpPr>
          <p:nvPr>
            <p:ph type="title"/>
          </p:nvPr>
        </p:nvSpPr>
        <p:spPr/>
        <p:txBody>
          <a:bodyPr/>
          <a:lstStyle/>
          <a:p>
            <a:pPr algn="ctr"/>
            <a:r>
              <a:rPr lang="es-CO" b="1" dirty="0" smtClean="0"/>
              <a:t>Trabajo físico pesado</a:t>
            </a:r>
            <a:endParaRPr lang="es-CO" dirty="0"/>
          </a:p>
        </p:txBody>
      </p:sp>
      <p:pic>
        <p:nvPicPr>
          <p:cNvPr id="2050" name="Picture 2" descr="http://t3.gstatic.com/images?q=tbn:ANd9GcTmHKGAj-u3rQ3Q2l-4OYUZNvDz_jcSpQZlV2J83FzTUTvCSuY1"/>
          <p:cNvPicPr>
            <a:picLocks noChangeAspect="1" noChangeArrowheads="1"/>
          </p:cNvPicPr>
          <p:nvPr/>
        </p:nvPicPr>
        <p:blipFill>
          <a:blip r:embed="rId2" cstate="print"/>
          <a:srcRect/>
          <a:stretch>
            <a:fillRect/>
          </a:stretch>
        </p:blipFill>
        <p:spPr bwMode="auto">
          <a:xfrm>
            <a:off x="4572000" y="4077072"/>
            <a:ext cx="2647950" cy="17240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340768"/>
            <a:ext cx="4752528" cy="5184576"/>
          </a:xfrm>
        </p:spPr>
        <p:txBody>
          <a:bodyPr>
            <a:normAutofit/>
          </a:bodyPr>
          <a:lstStyle/>
          <a:p>
            <a:pPr algn="just"/>
            <a:r>
              <a:rPr lang="es-CO" dirty="0" smtClean="0"/>
              <a:t>Hay que diseñar las herramientas manuales conforme a las prescripciones de la ergonomía. Unas herramientas manuales diseñadas incorrectamente, o unas herramientas que no se ajusten a cada trabajador o tarea pueden tener consecuencias negativas en la salud y disminuir la productividad del trabajador.</a:t>
            </a:r>
          </a:p>
          <a:p>
            <a:endParaRPr lang="es-CO" dirty="0"/>
          </a:p>
        </p:txBody>
      </p:sp>
      <p:sp>
        <p:nvSpPr>
          <p:cNvPr id="3" name="2 Título"/>
          <p:cNvSpPr>
            <a:spLocks noGrp="1"/>
          </p:cNvSpPr>
          <p:nvPr>
            <p:ph type="title"/>
          </p:nvPr>
        </p:nvSpPr>
        <p:spPr/>
        <p:txBody>
          <a:bodyPr>
            <a:normAutofit fontScale="90000"/>
          </a:bodyPr>
          <a:lstStyle/>
          <a:p>
            <a:pPr algn="ctr"/>
            <a:r>
              <a:rPr lang="es-CO" b="1" dirty="0" smtClean="0"/>
              <a:t>Herramientas manuales y los controles</a:t>
            </a:r>
            <a:endParaRPr lang="es-CO" dirty="0"/>
          </a:p>
        </p:txBody>
      </p:sp>
      <p:pic>
        <p:nvPicPr>
          <p:cNvPr id="3074" name="Picture 2" descr="http://www.kinesica.org/img/herramientas.png"/>
          <p:cNvPicPr>
            <a:picLocks noChangeAspect="1" noChangeArrowheads="1"/>
          </p:cNvPicPr>
          <p:nvPr/>
        </p:nvPicPr>
        <p:blipFill>
          <a:blip r:embed="rId2" cstate="print"/>
          <a:srcRect/>
          <a:stretch>
            <a:fillRect/>
          </a:stretch>
        </p:blipFill>
        <p:spPr bwMode="auto">
          <a:xfrm>
            <a:off x="5508104" y="1556792"/>
            <a:ext cx="2051720" cy="49530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CO" dirty="0" smtClean="0"/>
              <a:t>Si el puesto de trabajo está bien diseñado, el trabajador podrá cambiar de postura; comprenderá distintas tareas interesantes; dejará cierta latitud al trabajador en materia de adopción de decisiones; le dará una sensación de utilidad; formará para las nuevas tareas laborales; facilitará horarios de trabajo y descanso adecuados y dejará un período de ajuste a las nuevas tareas.</a:t>
            </a:r>
          </a:p>
          <a:p>
            <a:endParaRPr lang="es-CO" dirty="0"/>
          </a:p>
        </p:txBody>
      </p:sp>
      <p:sp>
        <p:nvSpPr>
          <p:cNvPr id="3" name="2 Título"/>
          <p:cNvSpPr>
            <a:spLocks noGrp="1"/>
          </p:cNvSpPr>
          <p:nvPr>
            <p:ph type="title"/>
          </p:nvPr>
        </p:nvSpPr>
        <p:spPr/>
        <p:txBody>
          <a:bodyPr>
            <a:normAutofit fontScale="90000"/>
          </a:bodyPr>
          <a:lstStyle/>
          <a:p>
            <a:pPr algn="ctr"/>
            <a:r>
              <a:rPr lang="es-CO" b="1" dirty="0" smtClean="0"/>
              <a:t> Diseño de los puestos de trabajo</a:t>
            </a:r>
            <a:r>
              <a:rPr lang="es-CO" dirty="0" smtClean="0"/>
              <a:t/>
            </a:r>
            <a:br>
              <a:rPr lang="es-CO" dirty="0" smtClean="0"/>
            </a:br>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988840"/>
            <a:ext cx="4114800" cy="2880320"/>
          </a:xfrm>
        </p:spPr>
        <p:txBody>
          <a:bodyPr>
            <a:normAutofit/>
          </a:bodyPr>
          <a:lstStyle/>
          <a:p>
            <a:pPr algn="just"/>
            <a:r>
              <a:rPr lang="es-CO" dirty="0" smtClean="0"/>
              <a:t>Estudia el tipo de labor que realiza el trabajador, las herramientas que utiliza y su ambiente de trabajo como un todo.</a:t>
            </a:r>
          </a:p>
          <a:p>
            <a:endParaRPr lang="es-CO" dirty="0" smtClean="0"/>
          </a:p>
          <a:p>
            <a:endParaRPr lang="es-CO" dirty="0" smtClean="0"/>
          </a:p>
        </p:txBody>
      </p:sp>
      <p:sp>
        <p:nvSpPr>
          <p:cNvPr id="3" name="2 Título"/>
          <p:cNvSpPr>
            <a:spLocks noGrp="1"/>
          </p:cNvSpPr>
          <p:nvPr>
            <p:ph type="title"/>
          </p:nvPr>
        </p:nvSpPr>
        <p:spPr>
          <a:xfrm>
            <a:off x="971600" y="332656"/>
            <a:ext cx="6419056" cy="643136"/>
          </a:xfrm>
        </p:spPr>
        <p:txBody>
          <a:bodyPr>
            <a:normAutofit fontScale="90000"/>
          </a:bodyPr>
          <a:lstStyle/>
          <a:p>
            <a:pPr algn="ctr"/>
            <a:r>
              <a:rPr lang="es-CO" dirty="0" smtClean="0"/>
              <a:t>Ergonomía</a:t>
            </a:r>
            <a:endParaRPr lang="es-CO" dirty="0"/>
          </a:p>
        </p:txBody>
      </p:sp>
      <p:sp>
        <p:nvSpPr>
          <p:cNvPr id="13316" name="AutoShape 4" descr="data:image/jpg;base64,/9j/4AAQSkZJRgABAQAAAQABAAD/2wCEAAkGBhQPEBQQEA8PEBAQEBAQEBQQDw8QEBAQFBAVFBYQFRUXHCYeGBkjGRQVHy8gIycpLSwsFR4xNTAqNSYrLCkBCQoKDgwOGg8PGikeHyUpLC4sLCopKSwsKSksKiksKSksLCksKSwsLykpLCwpKSw0LCksKSwsKSkpKSkpLCksLP/AABEIAOEA4QMBIgACEQEDEQH/xAAcAAEAAAcBAAAAAAAAAAAAAAAAAQIDBQYHCAT/xABNEAABAwMBAwcFCwkGBgMAAAABAAIDBBESBQYHIRMxQVFxgZEiUmGSwQgUIzJCcqGiscLRFSVidIKTo7KzJENTVGRzFhczY9LhNUTi/8QAGgEBAAIDAQAAAAAAAAAAAAAAAAEFAgMEBv/EADERAAIBAwEGAwcEAwAAAAAAAAABAgMEERIFITFRYXETMpEVIiMzQaHRBkJSgRbh8P/aAAwDAQACEQMRAD8AzvFMVVxTFAUsUxVXFMUBSxTFVcV59QqxThrntLg+9gHAHgOc8D1oCfBQwXoMXAO4EO4ix6Oi/pUuKAo4Jgq2KYoCjigYq2KYoClgoYKtimKAo4Jgq2KYoChgo4KtimKAo4piq2KYoCjgmCrYqjVPLW3aMjcADrugGCjijaZ5ALp4oz5rWGQjtJIHgpsC3nc1462gtI7Wn2KMglxTFVcUxUgpYpiquKYoCliiq4ogKuKYqdEBJimKnRAeDUqvkmj9I27l5nVXK8XC9hwuOhUNp6l0RbIGRljbWdKfg2vLgOIuONlVpNZD7kyxejFzLWWqclHiZxg5cCrJqIa3Hha1h6F66OblGB3TzHtVordeawOBfTOGJsJXNxLrcAePWo7I6g6aPN0PJZsY8hrg+MON7ta7p6FMJKQlFriXzFMVURbDAp4qOKnRASYpip0QEmKYqdEBTxUcVOiAkxTFTogJMVaNR1DGQM6gDfrur1ZYntPtLDSyiKRrz5AebNyFibAjj6FjJ4RlGLk8I9rqsc/Sp2asBznirFT6nFK7EF8bzGJC0jIBpJAN+4+C8pqI5f8Ao1dNIbA4iVrX2IuPJPFQQZlp9YJCR3j2r3YrHtmYntec7DyDbygb8R1LJFkiCTFMVOikEmKKdEBPimKqYpioBTxTFVMUxQFl2q0g1VJLC0tDnBpaXXsC1wdxt2LXWhbG5Sf2l7GxtJacH+U481rkcFt55ABLiAACSSQAB0kk9C1sdVgqJ5hTSCaNj7OxcGi/nAkfFvcX5jZYVFLTmJsp6c7yw1+xkjZMWSROYTZri6xI9IAK2hs1QGClijdYlreNuYnrWvdodbFJEZDwNiIW3yyf29PE3NlnWxu1UOoU7DFI3lWxsE0ZsHscAATj0tvzEcFlThNx1vgKmlPCL5imKqWSyk1lPFMVUxTFAU8EwVXFLIClgmCq4pigKWCYKrimKApYJgquKYoClgsK250GOSaOaUOLSzk/JdYGxLrHhfp61nWKte0elOqIcWWzacm3NhzG4WMllGcHpeTXw00t5SSFwMk8TYmh/wAWLDNodccSPKvbrCs9BuygjIdVyukAAuS4QxAAcON7/Sq22VbNpBhGAdJNGXZOuY2OBsW8PjEXHo4hYBqmtz1bsp5Xv6gTZjfmtHALooWVSs85wvuTKpGK4ZOldGgibTxCnwMLYmtiLDk3ACws7pXsxWGbo9dZUaeyAOHLUt43tuMsMiWPA6rG3aFm+KwqQcJOL+hrzneU8UsqmKYrAFOyip8UQFTFMVVxTFAUrLDdtt5cOmPEIjM9QW5FjXBrYwebN3HieewHMsxrKgQxvld8WNj5HdjWlx+xcpapqL6maSeUkvle57ietxvbsHN3Lus6Easm5cEYSlgyLavePVaiOTe4QwdMUVw13zyeLuzm9CxaOdzHBzHuY4cxY4tcO8KS6grjRDTpSwjVllSoqXyuykkfI7mu9znm3VcqpRVj4Xtkie+ORhu1zHFrge0KgohRHEVhIcTZ2gb7po8WVcLJ2iwdJH8HLbrt8Vx8FuKgq2TxMmidlHKxr2EdLSLhcnLeO4zWTLSS0rjc08gcz0Ry3NuwOa71lwXlCGjxILHM2Qbzhmx8UxVXFA1VJsKeKYqrio4qMgo4piqVdqMcAu93HoaOLj3LHajaeQu8gNY3oBAce8lcVzf0bd4m9/JHbb2Navvit3NmUYpisTG0s3Wz1Aojaab9D1P/AGuT21b9fT/Z0+yK/T1MrxUMVi//ABTL1R+qfxUf+KpfNj8Hfisltm26+hHsm46epk+KYrGhtXJ5kf1vxXm1reRFSUjJntDp5uU5GJpPlBji3lHdTOHfzBdlreU7qWillvsc1xZ1beOqpw7mHb9tUjcaelBBljL5n/oNe0NaD6TYm3oC1QAq+qam+pmfPM7KSV5e4+k9A9A5h2LyFy9hbRVGCTKuW9l32Z199BVR1LCfIcM29D4z8dh7R9Nl0/BKHsa9pu17WvaetrhcHwK5JyXU2xrCNOpMuf3pT3/dNVftBReJI2QLnimKq4piqo2FLFRVTFEyCpimKqYqnPM1jS5xs1ouSVi2ksslJt4Riu8mrc2hfBELzVn9njF7WaeMkhPQ0MBv84LTZ3ZTf48PhJ+C2prGpe+JM7Wa0FrB0ht7m/bYeC8KoK36hrU3otsJc2s5PR22yKbhmtvffga4G6+X/MQ+q9Tf8r5f8xF6j1sVFzf5Hfr9y9EdPsi1/j92a8G7CTpqY7fMf+Kn/wCWL/8AMRj9h5P2rYCLF/qK/f716L8E+ybX+P3Zr1u65/8Ammfunf8AkvTun1H3nq/IOd5M/K0pPMC8Ouw+s237SzoLStbO6Orkewlr2VD3sI6HNkJB8QvSbA2hcX7qUq0srG7cin2raUraMZU1jedY4qIavFs9qorKWGpbzTRMeR1OI8pvc4EdyuIC3tYeGVJJiqVUDg/E2dg/E9RxNj4r0WUHMuCOsWUMlcTSD9emccnSZOPOXAElBrcvWPVC8UrbOI6nEeBspV5GVOLe9HtlJ43FwGuyfo+qphr8nUz1T+KtqLHwockTqlzLmNoH+azwP4qI2gf5jPrK1oo8Gm/oNbLlNrbntLcWtuLXBN7LXO0MxNS/iSAAwcbgDEXaOoXJ8Ve9Y2gbGCyMh0huLjmZ/wC1iL334lew2Fs90M1prCawlz6nntrXUaiVKLzh7/wQJUhKFF6KcslEiLRxsuutJpeTp4YzzshiYe1sbQfsXL2xWme+tQpYOh9RHl8xpyd9VpXV5CrryXBGcSnimKqWSyrzMp4oqmKICaywDeBrskU7YQAY+TbIOJFySQSevmWwrLW+9WC00D/Oie31X3+8uG/jqoNFhs7CrrPUxv8A4gd5jfEqH5ff5jPrK13UF5vwYcj1Otl0/L7/ADWfSn5ef5rPp/FWtLp4NPkNbLmdef5rPA/in5ek6meB/FWy6XU+DDkNbLl+XZOpnqn8Vhu8LTuRrA4CwqKamqOHNk+IB59ZrlkIKp724BjpsnS/Tw0/sP8A/wBL0n6cShctJcUUm2XmlHPM2JuQqzJpLWn+5qJox6ASJAPrlbAAWs9wH/x83V78db9zGtngK1uVitLuUEeBJZRAU1ksucyNCatHjUTN6ppR9cryq67VR411QP8AvyHxN/arUvLVFiTXU9lTeYJ9AiqQ07nmzWk9n4q165qwpHGMgOlA4tDgQ2/nEfYs6FCdefh01lmNWtCktU3g9sswYC5zg1o5yTYLF9X2jL7siu1nMTzOd+AVsr9TfMbvd2AcGjsCqUOiyz8Wtxb5z7gd3Se5eqttnULJeLcNN/Zfkoa99VuH4dFPH3f4PCSrprWzj6SGmllcMquN8zWAcWRh+Lcj1kg8Oiyv2l7NshIcfhJBzEjgD6Ao713YVcNMTc0lFBE70SPymcP4gHcuqjtBXVZwp+VLicle0lQpqU+LfAwmyFRRWbW44cmS7s6gR6tRuLsB74a0n54Lbd97d66mxXJGyz8a6lceYVVOT++auuyFW3i3xfQ2RKdlCyqWULLgMySyiprIgJ7LBN68HwMD/Nle31mX+6s9ssT3mwZUBd5k0TvG7fvLnulmjLsdVnLFePc1IiIvNnqwiIgCIiAKvvOo5JoNLEUUkhFFKSI2OfYB7OJsFQWW/lY8hDEDxEAxA6hzj1iuu0v3Yz8WMdT4JFbtGkqsEm8by4bhIcdMkuLE1k178CLRxC30LZIC8OhaSylgbGxoafjyW53SuAL3n0kq4WXpJ1HUlraxk85jG4hZLKayWWANY7VbC1U9XLNFGx0cjg5vwjGn4gB4H0gqyv3fVw/+tfskiP3luiyWXDKxpybe8sYbRqwSjhbv+5mgpKowZRvNpGOLXM4eSRwtw6brHqnZp+oSkwseZbZOwYX3aOGRA5ujiuitV2Wpas3np43u862L/WbYqbRNnIKJpbTx4ZG7iS5zndQLjxt6Fhb2k7eprpyx1NFSuqnmRoKj2BfBxdSVD3D5T4JD4C1gva/T5RzwyjtjePYugkWdW0lVlqnNt9Tqp7QVNYjBLsaR2Q0gz1sTXtIY13KyXBAwZ5Rvf0gDvWrtq9WNZW1FSf76eRw+ZlZo9UBdXbSTcnR1Mg4FlLUOB6iInFceXVtsq2VFS+pxXty68k8YwEUEV1k4CrTzFjg8c7XBw7Qbj7F2Lp9WJ4Y5hzSxxyDsewO9q42C632HdlplET/k6f8ApNXBer3Ys2QLzZLKayWVYbCWyKayICaysW3EGen1A6ow/wBVwd7FfrLx61BylNMzzoZW+LCsKi1Qa6GylLTOL6o0CURRseo+C8sexIIj+HPw7eCkMzfOb4hTpfIjKJ0U8ELpBdjHPANrsaXC/VwVCSoa0kOexpBIILmggjoIPMp0Sf0ZGuPMqLMdndDNU6Hk2HFojM8nlYsDeJaHHnceaw5lhDaxhIAkYSSAAHtJJJ4ABb72UhLKKna5pa5sLAQ4WIPUQeZdVta+LP38pLf3K3aNZKmtPMutkUbJZegPPCyYqZEBLimKmRAS4pZTIgJbJZTWSyAxzeDPyelVrv8ASTDvcwt9q5KK6l3w1HJ6LVnzmxM9aZg+y65aKtbJe431NU+IYwuIDQSSbAAEknqACBZpub07l9Yp7i4i5Sc/sRnE+sWqlvZ01tPrFUxjQ1rnMlAAsBykbXnh84uW9T+Jo6ZIxuMQXXWxLbaZRfqdN/SauRiuvdjR+bqP9Tpv6LVz33lXcmBdrIQpiFCyqzaS4qKjZEBNZCFFEBSbTNHyG+q1TcmOoeAU6KMDJov3RzfhaL/bqR9eNabK3Z7pCLhQu9NS3+kVpMq6tvlI1Se86N3A0+Okl3+JVTO7g1jfulae3q6fyGsVbbcHy8sOyVjZPtcVvTcxTYaLTfp8tJ607/YAtYe6E07DUYpgOE9K0X63Rvc0/VLVzUpfHkZPgayp5cHteOdrmu8CD7F2hC/JocOZwBHeLrisrsbZuflKOmf59LTu8YmlTffQiBckRFXGwIiIQEREAREQBERAa936vto8g86enH8S/sXNJXSO/t35oPpqYB/MfYubirW0+W+5rlxNu+5103Kqqagj/pQMiHzpH3P0R/SrNv4itrDj51NTu+hzfurYnuf9L5PTXzEcaioeR6WRtDB9bNYN7oSK2pxO86jj+iWULGMs3LJflNYFdf7Gn83Uf6nTf0WrkC6682HN9Mov1Om/pNU33lXcQL3ZFFFVmwhZFFEAREQgIiIDT/ujYv7NSO6qiVvjED91aGXQ/uhmj8mRE/GFYzHvhlv9C54KtrV/DNcuJ1zu/o+R0uiZ1UkLj2uYHn6XLBPdE6TnR09SBxgndG75kref1o2+K2BQV4jp4mN+TDE3wjAWO7yj750mrjIuRFyresOicH3Hc0rghLFTPUzfA5jK633dzZ6VRO/0kI9Vgb7FyQupt0NcJdGpT0sY+I9scjm/ZZdl5vin1MImZoiKsNgSyiEUghZLKKICChdRKtldVEcxQFzuix8VzutTjU3JgGJ7/m/mnsqoCfB49q5vK3vv11RztOjjPM+qZf0hsbz9pC0VG27gOsgeJVra/L/s1y4nW27/AEz3rpdJDaxFPG53z5ByjvpcVqr3RtFaekmtwdFNFf0seHD+cra0NW9rGgcwa0DuFlrTfsDJRwSHnjqS3ufE72sC46MvipmT4Gkl19sSy2m0Y6qOm/otXIC7B2Sma6hpcTwFLTj+C1dN75V3IiXhERVhmEREBFERSAoKKpTSWCA1f7oR99OiHVWRn+FKFz0V0JvtjMmmPd/hTwvPYSWfeC57KtbT5f8AZrlxOqqE/BR/7cf8gUNRp+VhkjP95FIz1mEe1NPPwMf+1H/IF6Aq58TYcn424Ho4LoLcPXfm0sv8SplA72sd7StEaxBydTMzzJ5W+EhC3TuLbbT5Dfnq327oo1Y3O+ka48TcbHXUy81HJcL0qqNgREQBERAUp32CsNVJcq617+CsrjxUoEERFINZb83f2emHQZ5D4Rj8VqbSoOUqImefNE3xeAtu78Y70lO7zakj1onf+K1psPT8pqVI3/UxO7muy+6rS3eKWe5rlxOonkWPMtd75IstLefMngd9Yt+8s3yWIb2BfSZ/nQH+MxV9LzruZs59C6q3dPJ02j/VYf5AuVSur9hIMKClaR8WlgB/dtXbe+VdzGJlKIFGyrDMgijZEAREQBeGuK9xVsrje/FAYbt/T8rptWz/ALD3jtZZ4/lXNS6r1OlbJDLHIbMfFIx56muYQT3A3XMx0V2Vshhf43Tj149nQuyhXp001N4Hhyl5UdK6U/KnhPXDEfGNq9S82mRNbBE1hLmNija0nnLQwAE9oXpXM3l7gcz7Zx46jVj/AFU30yE+1bg3JN/Np/Wpb+qxYNvM2WEeoPeyS/vgcu4FvFjnEggHpFxfvWxd0ULBp4jZ8Zk0nK8eJcbEO9Ww7l0VbmnKKpp7yVSklqxuNjULuhe9eOjjsvYuQgIiKQEREBSmgyXik0xXJEBY5NOIUrdNcVfSFRq6tsTC97g1rRckmwCZBqDfjRO94RkC4ZVML7fJBjeAT3m3etcbrKcv1Wn4fF5R59AETuPiQs+3g7WCtdybB8AxxPH+9cOANurnt2q2bsqO1eHsjAbycuZa2wAI4X7wFNLaEcOklnqdErWSjrbx0Ns2WKb1G/mmo7Yf6rVlrgsT3osLtKnDQTxiJsL8BILlZ0/Ou5zM0BQ0xlkawc7nBvibLsLS6MRxtaOZrWtHYAB7Fy/u5050upU7cCQJmvdcWAazyiTf0BdVUw8kLovJJtJERWCsiIuIyCIiAIiKQFb63hfgrgvJVsuoBq7eLtIWN95RHy5W3mI+RGfk9rvs7VrvTNLNTURwM53uxv5rflO7gCe5Vte1Iuq6hz/jmeQH0Bry0DuAA7lk263TDJLJVkeSxpij9L3Wyt2D+ZV3vVau/gWfu0qW7ibIghDGtY34rGtaOxosPsU6IrMrDXG9TT/hYJx8proj2tOQ+hx8F4NiNbNFUtdf4GYtjmHQLmzZO4nwJWWbyKAyURe0XNO9spt5li1x7gb9y1ZHVl9o2Aue8hrGgXc5xNgBbnKrLhSjVUolnQcZ0nGR1BAOCrKhRsLY2B3xgxod84NF/pVdWKKwIiKQEREAREQEr3WF1qbeftA8zCmvaMNa8jmyJJ5+yy204XWIbVbARV7mukzaWcxjcAS3pabg8FprQdSDing3UZqnNSayaapaV1ZM2CLiXHiecNHST6Atv6NosdHEIom9WTvlPd0uJXo0fY+KjbaCINvzniXHtJVwNGepY0KCpIzr13VZ5gFYttZg2hmv8trYx2ueB9l1kT4yFiu8A/2QDoMzL9wcR9KzrS005NcjXRWqpFdTCdkn8nX07+YGTA/tAt9oW+6Q+SFz1SvsQb8WuBHaCug6I3auSxk3Bo67+OJpnpREXeV4REQBERSAvPVNuvQoEIDXeubs6WqnM72yMe85SclIWCQ9ZFjx9Isr5p2hsp42wwsEcbBZrR0en0k9ayXkQo8iOoLFLBLbZYXUZQUhKvxiHUnJjqCyILG7T7i1rgixuLgg84VLRdj6Wmk5WGlgikPy2xgOA9B6O5ZFgOoKICjGQAooikBERAEREAREQBERAQxUOTCmRAeaakDljG1uzLqqmfEwgPu1zCbgXaeYnouLrMFAtUNJrDJTaeUaf0DdnOJ2uqeTELeJDX5OeRzN4cw6ytuU7LBT8mOpTLGFOMFiKM51JTeZBERZmsIiIAiIgCIiAIiKQEREAREUAIiIAiIgCIiAIiIAiIgCIiAIiIAiIgCIiAIiI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13322" name="Picture 10" descr="http://t0.gstatic.com/images?q=tbn:ANd9GcRpc4Uv51Hj1L9YgkI-8jLP6McnebM3KFiO49_S5HGUqSq78suQqw"/>
          <p:cNvPicPr>
            <a:picLocks noChangeAspect="1" noChangeArrowheads="1"/>
          </p:cNvPicPr>
          <p:nvPr/>
        </p:nvPicPr>
        <p:blipFill>
          <a:blip r:embed="rId2" cstate="print"/>
          <a:srcRect/>
          <a:stretch>
            <a:fillRect/>
          </a:stretch>
        </p:blipFill>
        <p:spPr bwMode="auto">
          <a:xfrm>
            <a:off x="5076056" y="3140968"/>
            <a:ext cx="2843808" cy="213285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O" dirty="0" smtClean="0">
                <a:hlinkClick r:id="rId2"/>
              </a:rPr>
              <a:t>http://training.itcilo.it/actrav_cdrom2/es/osh/ergo/ergoa.htm</a:t>
            </a:r>
            <a:r>
              <a:rPr lang="es-CO" dirty="0" smtClean="0"/>
              <a:t> </a:t>
            </a:r>
          </a:p>
          <a:p>
            <a:r>
              <a:rPr lang="es-CO" dirty="0" smtClean="0">
                <a:hlinkClick r:id="rId3"/>
              </a:rPr>
              <a:t>http://www.monografias.com/trabajos7/ergo/ergo.shtml</a:t>
            </a:r>
            <a:endParaRPr lang="es-CO" dirty="0" smtClean="0"/>
          </a:p>
          <a:p>
            <a:r>
              <a:rPr lang="es-CO" dirty="0" smtClean="0">
                <a:hlinkClick r:id="rId4"/>
              </a:rPr>
              <a:t>http://www.losh.ucla.edu/losh/resources-publications/fact-sheets/ergo_spanish.pdf</a:t>
            </a:r>
            <a:endParaRPr lang="es-CO" dirty="0"/>
          </a:p>
        </p:txBody>
      </p:sp>
      <p:sp>
        <p:nvSpPr>
          <p:cNvPr id="3" name="2 Título"/>
          <p:cNvSpPr>
            <a:spLocks noGrp="1"/>
          </p:cNvSpPr>
          <p:nvPr>
            <p:ph type="title"/>
          </p:nvPr>
        </p:nvSpPr>
        <p:spPr/>
        <p:txBody>
          <a:bodyPr/>
          <a:lstStyle/>
          <a:p>
            <a:pPr algn="ctr"/>
            <a:r>
              <a:rPr lang="es-CO" dirty="0" smtClean="0"/>
              <a:t>Bibliografía</a:t>
            </a:r>
            <a:endParaRPr lang="es-C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SCkPga83-oM/TZwlqV2qy5I/AAAAAAAADms/DzMBPoFl4sk/s1600/1.png"/>
          <p:cNvPicPr>
            <a:picLocks noChangeAspect="1" noChangeArrowheads="1"/>
          </p:cNvPicPr>
          <p:nvPr/>
        </p:nvPicPr>
        <p:blipFill>
          <a:blip r:embed="rId2" cstate="print"/>
          <a:srcRect/>
          <a:stretch>
            <a:fillRect/>
          </a:stretch>
        </p:blipFill>
        <p:spPr bwMode="auto">
          <a:xfrm>
            <a:off x="755576" y="2564904"/>
            <a:ext cx="4992682" cy="34960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772816"/>
            <a:ext cx="7571184" cy="2337048"/>
          </a:xfrm>
        </p:spPr>
        <p:txBody>
          <a:bodyPr>
            <a:normAutofit/>
          </a:bodyPr>
          <a:lstStyle/>
          <a:p>
            <a:pPr algn="just"/>
            <a:r>
              <a:rPr lang="es-CO" dirty="0" smtClean="0"/>
              <a:t> Garantizar que el trabajador esté seguro, cómodo y menos propenso a lesiones relacionadas con el trabajo,  aumentando la eficiencia y la productividad. </a:t>
            </a:r>
          </a:p>
          <a:p>
            <a:endParaRPr lang="es-CO" dirty="0"/>
          </a:p>
        </p:txBody>
      </p:sp>
      <p:sp>
        <p:nvSpPr>
          <p:cNvPr id="5" name="4 CuadroTexto"/>
          <p:cNvSpPr txBox="1"/>
          <p:nvPr/>
        </p:nvSpPr>
        <p:spPr>
          <a:xfrm>
            <a:off x="755576" y="692696"/>
            <a:ext cx="6120680" cy="584775"/>
          </a:xfrm>
          <a:prstGeom prst="rect">
            <a:avLst/>
          </a:prstGeom>
          <a:noFill/>
        </p:spPr>
        <p:txBody>
          <a:bodyPr wrap="square" rtlCol="0">
            <a:spAutoFit/>
          </a:bodyPr>
          <a:lstStyle/>
          <a:p>
            <a:pPr algn="ctr"/>
            <a:r>
              <a:rPr lang="es-CO" sz="3200" dirty="0" smtClean="0"/>
              <a:t>Objetivo</a:t>
            </a:r>
            <a:endParaRPr lang="es-CO" sz="3200" dirty="0"/>
          </a:p>
        </p:txBody>
      </p:sp>
      <p:pic>
        <p:nvPicPr>
          <p:cNvPr id="18434" name="Picture 2" descr="http://www.estrucplan.com.ar/producciones/imagenes/ergonomia2/image001.jpg"/>
          <p:cNvPicPr>
            <a:picLocks noChangeAspect="1" noChangeArrowheads="1"/>
          </p:cNvPicPr>
          <p:nvPr/>
        </p:nvPicPr>
        <p:blipFill>
          <a:blip r:embed="rId3" cstate="print"/>
          <a:srcRect/>
          <a:stretch>
            <a:fillRect/>
          </a:stretch>
        </p:blipFill>
        <p:spPr bwMode="auto">
          <a:xfrm>
            <a:off x="2987824" y="3501008"/>
            <a:ext cx="3672408" cy="30544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628800"/>
            <a:ext cx="8229600" cy="4467200"/>
          </a:xfrm>
        </p:spPr>
        <p:txBody>
          <a:bodyPr>
            <a:normAutofit/>
          </a:bodyPr>
          <a:lstStyle/>
          <a:p>
            <a:r>
              <a:rPr lang="es-CO" dirty="0" smtClean="0"/>
              <a:t>Antropometría.</a:t>
            </a:r>
          </a:p>
          <a:p>
            <a:r>
              <a:rPr lang="es-CO" dirty="0" smtClean="0"/>
              <a:t>Biomecánica y fisiología.</a:t>
            </a:r>
          </a:p>
          <a:p>
            <a:r>
              <a:rPr lang="es-CO" dirty="0" smtClean="0"/>
              <a:t>Ergonomía ambiental.</a:t>
            </a:r>
          </a:p>
          <a:p>
            <a:pPr algn="just"/>
            <a:r>
              <a:rPr lang="es-CO" dirty="0" smtClean="0"/>
              <a:t>Ergonomía cognitiva.</a:t>
            </a:r>
          </a:p>
          <a:p>
            <a:r>
              <a:rPr lang="es-CO" dirty="0" smtClean="0"/>
              <a:t>Ergonomía de diseño y evaluación.</a:t>
            </a:r>
          </a:p>
          <a:p>
            <a:r>
              <a:rPr lang="es-CO" dirty="0" smtClean="0"/>
              <a:t>Ergonomía de necesidades específicas.</a:t>
            </a:r>
          </a:p>
          <a:p>
            <a:r>
              <a:rPr lang="es-CO" dirty="0" smtClean="0"/>
              <a:t>Ergonomía preventiva.</a:t>
            </a:r>
          </a:p>
          <a:p>
            <a:endParaRPr lang="es-CO" dirty="0"/>
          </a:p>
        </p:txBody>
      </p:sp>
      <p:sp>
        <p:nvSpPr>
          <p:cNvPr id="3" name="2 Título"/>
          <p:cNvSpPr>
            <a:spLocks noGrp="1"/>
          </p:cNvSpPr>
          <p:nvPr>
            <p:ph type="title"/>
          </p:nvPr>
        </p:nvSpPr>
        <p:spPr/>
        <p:txBody>
          <a:bodyPr>
            <a:normAutofit/>
          </a:bodyPr>
          <a:lstStyle/>
          <a:p>
            <a:pPr algn="ctr"/>
            <a:r>
              <a:rPr lang="es-CO" sz="3600" b="1" dirty="0" smtClean="0"/>
              <a:t>Componentes de la ergonomía</a:t>
            </a:r>
            <a:endParaRPr lang="es-CO"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5338936" cy="4572000"/>
          </a:xfrm>
        </p:spPr>
        <p:txBody>
          <a:bodyPr/>
          <a:lstStyle/>
          <a:p>
            <a:pPr algn="just"/>
            <a:r>
              <a:rPr lang="es-CO" dirty="0" smtClean="0"/>
              <a:t>Área que fundamenta la ergonomía, trata con las medidas del cuerpo humano que se refieren al tamaño del cuerpo, formas, fuerza y capacidad de trabajo.</a:t>
            </a:r>
            <a:endParaRPr lang="es-CO" dirty="0"/>
          </a:p>
        </p:txBody>
      </p:sp>
      <p:sp>
        <p:nvSpPr>
          <p:cNvPr id="3" name="2 Título"/>
          <p:cNvSpPr>
            <a:spLocks noGrp="1"/>
          </p:cNvSpPr>
          <p:nvPr>
            <p:ph type="title"/>
          </p:nvPr>
        </p:nvSpPr>
        <p:spPr/>
        <p:txBody>
          <a:bodyPr>
            <a:normAutofit fontScale="90000"/>
          </a:bodyPr>
          <a:lstStyle/>
          <a:p>
            <a:pPr algn="ctr"/>
            <a:r>
              <a:rPr lang="es-CO" b="1" dirty="0" smtClean="0"/>
              <a:t>Antropometría</a:t>
            </a:r>
            <a:br>
              <a:rPr lang="es-CO" b="1" dirty="0" smtClean="0"/>
            </a:br>
            <a:endParaRPr lang="es-CO" dirty="0"/>
          </a:p>
        </p:txBody>
      </p:sp>
      <p:pic>
        <p:nvPicPr>
          <p:cNvPr id="44034" name="Picture 2" descr="http://t2.gstatic.com/images?q=tbn:ANd9GcTtmvrGLAB1xx3Ms9_jk7t30Gbw0iZipkfrvmcwkQB0YCZpQ1h44w"/>
          <p:cNvPicPr>
            <a:picLocks noChangeAspect="1" noChangeArrowheads="1"/>
          </p:cNvPicPr>
          <p:nvPr/>
        </p:nvPicPr>
        <p:blipFill>
          <a:blip r:embed="rId2" cstate="print"/>
          <a:srcRect/>
          <a:stretch>
            <a:fillRect/>
          </a:stretch>
        </p:blipFill>
        <p:spPr bwMode="auto">
          <a:xfrm>
            <a:off x="6084168" y="2852936"/>
            <a:ext cx="2266950" cy="20193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CO" dirty="0" smtClean="0"/>
              <a:t>   Área de la ergonomía, se dedica al estudio del cuerpo humano desde el punto de vista de la mecánica clásica y la biología, también se basa en el conjunto de conocimientos de la medicina del trabajo, la fisiología, la antropometría y la antropología</a:t>
            </a:r>
          </a:p>
          <a:p>
            <a:endParaRPr lang="es-CO" dirty="0"/>
          </a:p>
        </p:txBody>
      </p:sp>
      <p:sp>
        <p:nvSpPr>
          <p:cNvPr id="3" name="2 Título"/>
          <p:cNvSpPr>
            <a:spLocks noGrp="1"/>
          </p:cNvSpPr>
          <p:nvPr>
            <p:ph type="title"/>
          </p:nvPr>
        </p:nvSpPr>
        <p:spPr/>
        <p:txBody>
          <a:bodyPr>
            <a:normAutofit fontScale="90000"/>
          </a:bodyPr>
          <a:lstStyle/>
          <a:p>
            <a:pPr algn="ctr"/>
            <a:r>
              <a:rPr lang="es-CO" b="1" dirty="0" smtClean="0"/>
              <a:t>Ergonomía Biomecánica</a:t>
            </a:r>
            <a:br>
              <a:rPr lang="es-CO" b="1" dirty="0" smtClean="0"/>
            </a:br>
            <a:endParaRPr lang="es-CO" dirty="0"/>
          </a:p>
        </p:txBody>
      </p:sp>
      <p:pic>
        <p:nvPicPr>
          <p:cNvPr id="16386" name="Picture 2" descr="http://t2.gstatic.com/images?q=tbn:ANd9GcQiln6PkXxSyyPeUlweirM1FN7X0r_tirEX24Xnk8ebdOYgeyGFsA"/>
          <p:cNvPicPr>
            <a:picLocks noChangeAspect="1" noChangeArrowheads="1"/>
          </p:cNvPicPr>
          <p:nvPr/>
        </p:nvPicPr>
        <p:blipFill>
          <a:blip r:embed="rId2" cstate="print"/>
          <a:srcRect/>
          <a:stretch>
            <a:fillRect/>
          </a:stretch>
        </p:blipFill>
        <p:spPr bwMode="auto">
          <a:xfrm>
            <a:off x="1331640" y="4005064"/>
            <a:ext cx="2038350" cy="22479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CO" dirty="0" smtClean="0"/>
              <a:t>Área de la ergonomía que se encarga del estudio de las condiciones físicas que rodean al ser humano, que influyen en su desempeño al realizar diversas actividades, tales como el ambiente térmico, nivel de ruido, nivel de iluminación y vibraciones.</a:t>
            </a:r>
            <a:endParaRPr lang="es-CO" dirty="0"/>
          </a:p>
        </p:txBody>
      </p:sp>
      <p:sp>
        <p:nvSpPr>
          <p:cNvPr id="3" name="2 Título"/>
          <p:cNvSpPr>
            <a:spLocks noGrp="1"/>
          </p:cNvSpPr>
          <p:nvPr>
            <p:ph type="title"/>
          </p:nvPr>
        </p:nvSpPr>
        <p:spPr/>
        <p:txBody>
          <a:bodyPr>
            <a:normAutofit fontScale="90000"/>
          </a:bodyPr>
          <a:lstStyle/>
          <a:p>
            <a:pPr algn="ctr"/>
            <a:r>
              <a:rPr lang="es-CO" b="1" dirty="0" smtClean="0"/>
              <a:t>Ergonomía Ambiental</a:t>
            </a:r>
            <a:br>
              <a:rPr lang="es-CO" b="1" dirty="0" smtClean="0"/>
            </a:br>
            <a:endParaRPr lang="es-CO" dirty="0"/>
          </a:p>
        </p:txBody>
      </p:sp>
      <p:pic>
        <p:nvPicPr>
          <p:cNvPr id="15362" name="Picture 2" descr="http://www.tais-sl.com/images/levantamiento%20cargas.jpg"/>
          <p:cNvPicPr>
            <a:picLocks noChangeAspect="1" noChangeArrowheads="1"/>
          </p:cNvPicPr>
          <p:nvPr/>
        </p:nvPicPr>
        <p:blipFill>
          <a:blip r:embed="rId2" cstate="print"/>
          <a:srcRect/>
          <a:stretch>
            <a:fillRect/>
          </a:stretch>
        </p:blipFill>
        <p:spPr bwMode="auto">
          <a:xfrm>
            <a:off x="3779912" y="4437112"/>
            <a:ext cx="3209925" cy="17430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CO" dirty="0" smtClean="0"/>
              <a:t>Área cognoscitiva tratan con temas tales como el proceso de recepción de señales e información, la habilidad para procesarla y actuar con base en la información obtenida, conocimientos y experiencia previa.</a:t>
            </a:r>
          </a:p>
          <a:p>
            <a:endParaRPr lang="es-CO" dirty="0"/>
          </a:p>
        </p:txBody>
      </p:sp>
      <p:sp>
        <p:nvSpPr>
          <p:cNvPr id="3" name="2 Título"/>
          <p:cNvSpPr>
            <a:spLocks noGrp="1"/>
          </p:cNvSpPr>
          <p:nvPr>
            <p:ph type="title"/>
          </p:nvPr>
        </p:nvSpPr>
        <p:spPr/>
        <p:txBody>
          <a:bodyPr>
            <a:normAutofit fontScale="90000"/>
          </a:bodyPr>
          <a:lstStyle/>
          <a:p>
            <a:pPr algn="ctr"/>
            <a:r>
              <a:rPr lang="es-CO" b="1" dirty="0" smtClean="0"/>
              <a:t>Ergonomía Cognitiva</a:t>
            </a:r>
            <a:br>
              <a:rPr lang="es-CO" b="1" dirty="0" smtClean="0"/>
            </a:br>
            <a:endParaRPr lang="es-CO" dirty="0"/>
          </a:p>
        </p:txBody>
      </p:sp>
      <p:pic>
        <p:nvPicPr>
          <p:cNvPr id="14340" name="Picture 4" descr="http://1.bp.blogspot.com/_3gcabPGSONk/SLbD5nk6zUI/AAAAAAAAAC4/203HtwLAHtE/s200/newPOSTCARDweb_preview.jpg"/>
          <p:cNvPicPr>
            <a:picLocks noChangeAspect="1" noChangeArrowheads="1"/>
          </p:cNvPicPr>
          <p:nvPr/>
        </p:nvPicPr>
        <p:blipFill>
          <a:blip r:embed="rId2" cstate="print"/>
          <a:srcRect/>
          <a:stretch>
            <a:fillRect/>
          </a:stretch>
        </p:blipFill>
        <p:spPr bwMode="auto">
          <a:xfrm>
            <a:off x="3923928" y="4005064"/>
            <a:ext cx="1905000" cy="1371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124744"/>
            <a:ext cx="4211960" cy="4572000"/>
          </a:xfrm>
        </p:spPr>
        <p:txBody>
          <a:bodyPr>
            <a:normAutofit/>
          </a:bodyPr>
          <a:lstStyle/>
          <a:p>
            <a:pPr algn="just"/>
            <a:r>
              <a:rPr lang="es-CO" dirty="0" smtClean="0"/>
              <a:t>Área de diseño y evaluación, participan durante el diseño y la evaluación de equipos, sistemas y espacios de trabajo.</a:t>
            </a:r>
            <a:endParaRPr lang="es-CO" dirty="0"/>
          </a:p>
        </p:txBody>
      </p:sp>
      <p:sp>
        <p:nvSpPr>
          <p:cNvPr id="3" name="2 Título"/>
          <p:cNvSpPr>
            <a:spLocks noGrp="1"/>
          </p:cNvSpPr>
          <p:nvPr>
            <p:ph type="title"/>
          </p:nvPr>
        </p:nvSpPr>
        <p:spPr/>
        <p:txBody>
          <a:bodyPr>
            <a:normAutofit fontScale="90000"/>
          </a:bodyPr>
          <a:lstStyle/>
          <a:p>
            <a:pPr algn="ctr"/>
            <a:r>
              <a:rPr lang="es-CO" b="1" dirty="0" smtClean="0"/>
              <a:t>Ergonomía de Diseño y Evaluación</a:t>
            </a:r>
            <a:br>
              <a:rPr lang="es-CO" b="1" dirty="0" smtClean="0"/>
            </a:br>
            <a:endParaRPr lang="es-CO" dirty="0"/>
          </a:p>
        </p:txBody>
      </p:sp>
      <p:sp>
        <p:nvSpPr>
          <p:cNvPr id="4" name="3 CuadroTexto"/>
          <p:cNvSpPr txBox="1"/>
          <p:nvPr/>
        </p:nvSpPr>
        <p:spPr>
          <a:xfrm>
            <a:off x="4644008" y="3501008"/>
            <a:ext cx="4248472" cy="3323987"/>
          </a:xfrm>
          <a:prstGeom prst="rect">
            <a:avLst/>
          </a:prstGeom>
          <a:noFill/>
        </p:spPr>
        <p:txBody>
          <a:bodyPr wrap="square" rtlCol="0">
            <a:spAutoFit/>
          </a:bodyPr>
          <a:lstStyle/>
          <a:p>
            <a:pPr algn="just"/>
            <a:r>
              <a:rPr lang="es-CO" sz="2400" dirty="0" smtClean="0"/>
              <a:t> su aportación utiliza como base conceptos y datos obtenidos en mediciones antropométricas, evaluaciones biomecánicas, características sociológicas y costumbres de la población a la que está dirigida el diseño</a:t>
            </a:r>
          </a:p>
          <a:p>
            <a:endParaRPr lang="es-CO" dirty="0"/>
          </a:p>
        </p:txBody>
      </p:sp>
      <p:pic>
        <p:nvPicPr>
          <p:cNvPr id="13314" name="Picture 2" descr="http://t0.gstatic.com/images?q=tbn:ANd9GcRYsmy9ccQgtdmI9Ma33SvkYt87TsNdVIkFYWF3MarvCnxnrFTwJA"/>
          <p:cNvPicPr>
            <a:picLocks noChangeAspect="1" noChangeArrowheads="1"/>
          </p:cNvPicPr>
          <p:nvPr/>
        </p:nvPicPr>
        <p:blipFill>
          <a:blip r:embed="rId2" cstate="print"/>
          <a:srcRect/>
          <a:stretch>
            <a:fillRect/>
          </a:stretch>
        </p:blipFill>
        <p:spPr bwMode="auto">
          <a:xfrm>
            <a:off x="6156176" y="1052736"/>
            <a:ext cx="1783085" cy="178308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350</TotalTime>
  <Words>901</Words>
  <Application>Microsoft Office PowerPoint</Application>
  <PresentationFormat>Presentación en pantalla (4:3)</PresentationFormat>
  <Paragraphs>61</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Papel</vt:lpstr>
      <vt:lpstr>Presentación de PowerPoint</vt:lpstr>
      <vt:lpstr>Ergonomía</vt:lpstr>
      <vt:lpstr>Presentación de PowerPoint</vt:lpstr>
      <vt:lpstr>Componentes de la ergonomía</vt:lpstr>
      <vt:lpstr>Antropometría </vt:lpstr>
      <vt:lpstr>Ergonomía Biomecánica </vt:lpstr>
      <vt:lpstr>Ergonomía Ambiental </vt:lpstr>
      <vt:lpstr>Ergonomía Cognitiva </vt:lpstr>
      <vt:lpstr>Ergonomía de Diseño y Evaluación </vt:lpstr>
      <vt:lpstr>Ergonomía de Necesidades Específicas </vt:lpstr>
      <vt:lpstr>Ergonomía Preventiva </vt:lpstr>
      <vt:lpstr>¿CÓMO SE PUEDEN IDENTIFICAR LOS PROBLEMAS ERGONÓMICOS?</vt:lpstr>
      <vt:lpstr>Presentación de PowerPoint</vt:lpstr>
      <vt:lpstr>Diseño del puesto del trabajador</vt:lpstr>
      <vt:lpstr>trabajo que se realiza sentado y el diseño de los asientos</vt:lpstr>
      <vt:lpstr>Puesto de trabajo que hay que estar de pie</vt:lpstr>
      <vt:lpstr>Trabajo físico pesado</vt:lpstr>
      <vt:lpstr>Herramientas manuales y los controles</vt:lpstr>
      <vt:lpstr> Diseño de los puestos de trabajo </vt:lpstr>
      <vt:lpstr>Bibliografía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DUBIEL</dc:creator>
  <cp:lastModifiedBy>usuario</cp:lastModifiedBy>
  <cp:revision>41</cp:revision>
  <dcterms:created xsi:type="dcterms:W3CDTF">2011-05-29T15:32:01Z</dcterms:created>
  <dcterms:modified xsi:type="dcterms:W3CDTF">2014-05-25T14:09:26Z</dcterms:modified>
</cp:coreProperties>
</file>