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7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19" name="18 Marcador de pie de página"/>
          <p:cNvSpPr>
            <a:spLocks noGrp="1"/>
          </p:cNvSpPr>
          <p:nvPr>
            <p:ph type="ftr" sz="quarter" idx="11"/>
          </p:nvPr>
        </p:nvSpPr>
        <p:spPr/>
        <p:txBody>
          <a:bodyPr/>
          <a:lstStyle/>
          <a:p>
            <a:endParaRPr lang="es-ES_tradnl"/>
          </a:p>
        </p:txBody>
      </p:sp>
      <p:sp>
        <p:nvSpPr>
          <p:cNvPr id="27" name="26 Marcador de número de diapositiva"/>
          <p:cNvSpPr>
            <a:spLocks noGrp="1"/>
          </p:cNvSpPr>
          <p:nvPr>
            <p:ph type="sldNum" sz="quarter" idx="12"/>
          </p:nvPr>
        </p:nvSpPr>
        <p:spPr/>
        <p:txBody>
          <a:bodyPr/>
          <a:lstStyle/>
          <a:p>
            <a:fld id="{C8F84390-AE7E-4EE1-861A-5587B6FA4B1B}"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C8F84390-AE7E-4EE1-861A-5587B6FA4B1B}"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C8F84390-AE7E-4EE1-861A-5587B6FA4B1B}"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C8F84390-AE7E-4EE1-861A-5587B6FA4B1B}"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C8F84390-AE7E-4EE1-861A-5587B6FA4B1B}"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C8F84390-AE7E-4EE1-861A-5587B6FA4B1B}"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C8F84390-AE7E-4EE1-861A-5587B6FA4B1B}"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C8F84390-AE7E-4EE1-861A-5587B6FA4B1B}"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C8F84390-AE7E-4EE1-861A-5587B6FA4B1B}"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C8F84390-AE7E-4EE1-861A-5587B6FA4B1B}" type="slidenum">
              <a:rPr lang="es-ES_tradnl" smtClean="0"/>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CB6EC46-EF24-4701-BBE6-BF640B927C14}" type="datetimeFigureOut">
              <a:rPr lang="es-ES_tradnl" smtClean="0"/>
              <a:pPr/>
              <a:t>24/05/2014</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a:xfrm>
            <a:off x="8077200" y="6356350"/>
            <a:ext cx="609600" cy="365125"/>
          </a:xfrm>
        </p:spPr>
        <p:txBody>
          <a:bodyPr/>
          <a:lstStyle/>
          <a:p>
            <a:fld id="{C8F84390-AE7E-4EE1-861A-5587B6FA4B1B}" type="slidenum">
              <a:rPr lang="es-ES_tradnl" smtClean="0"/>
              <a:pPr/>
              <a:t>‹Nº›</a:t>
            </a:fld>
            <a:endParaRPr lang="es-ES_tradn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B6EC46-EF24-4701-BBE6-BF640B927C14}" type="datetimeFigureOut">
              <a:rPr lang="es-ES_tradnl" smtClean="0"/>
              <a:pPr/>
              <a:t>24/05/2014</a:t>
            </a:fld>
            <a:endParaRPr lang="es-ES_tradn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_tradn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F84390-AE7E-4EE1-861A-5587B6FA4B1B}" type="slidenum">
              <a:rPr lang="es-ES_tradnl" smtClean="0"/>
              <a:pPr/>
              <a:t>‹Nº›</a:t>
            </a:fld>
            <a:endParaRPr lang="es-ES_tradn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upload.wikimedia.org/wikipedia/commons/f/f1/Epicyclic_gear_ratios_2.gi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upload.wikimedia.org/wikipedia/commons/e/ed/Anim_engrenages_helicoidaux.gi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upload.wikimedia.org/wikipedia/commons/d/d1/Helical_Gears.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upload.wikimedia.org/wikipedia/commons/c/c1/Kegelradgetriebe.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upload.wikimedia.org/wikipedia/commons/3/3f/EngranajeConicoHelicoidal.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upload.wikimedia.org/wikipedia/commons/f/ff/TornillloSinFinMontacargas.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upload.wikimedia.org/wikipedia/commons/9/98/Schneckengetriebe02.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scribd.com/doc/3523414/transmision-por-engranajes" TargetMode="External"/><Relationship Id="rId3" Type="http://schemas.openxmlformats.org/officeDocument/2006/relationships/hyperlink" Target="http://www2.ing.puc.cl/~icm2312/apuntes/engrana/index.html" TargetMode="External"/><Relationship Id="rId7" Type="http://schemas.openxmlformats.org/officeDocument/2006/relationships/hyperlink" Target="http://es.wikipedia.org/wiki/Engranaje" TargetMode="External"/><Relationship Id="rId2" Type="http://schemas.openxmlformats.org/officeDocument/2006/relationships/hyperlink" Target="http://www.electronicaestudio.com/docs/1550_Tutorial_de_ENGRANES.pdf" TargetMode="External"/><Relationship Id="rId1" Type="http://schemas.openxmlformats.org/officeDocument/2006/relationships/slideLayout" Target="../slideLayouts/slideLayout2.xml"/><Relationship Id="rId6" Type="http://schemas.openxmlformats.org/officeDocument/2006/relationships/hyperlink" Target="http://www.mitecnologico.com/im/Main/ClasificacionEngranajes" TargetMode="External"/><Relationship Id="rId5" Type="http://schemas.openxmlformats.org/officeDocument/2006/relationships/hyperlink" Target="http://jmdiezm.iespana.es/documentos/engranajes.pdf" TargetMode="External"/><Relationship Id="rId4" Type="http://schemas.openxmlformats.org/officeDocument/2006/relationships/hyperlink" Target="http://www.elprisma.com/apuntes/apuntes.asp?page=10&amp;categoria=605" TargetMode="External"/><Relationship Id="rId9" Type="http://schemas.openxmlformats.org/officeDocument/2006/relationships/hyperlink" Target="http://html.rincondelvago.com/engranajes_5.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s.wikipedia.org/wiki/Archivo:NAMA_Machine_d'Anticyth%C3%A8re_1.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upload.wikimedia.org/wikipedia/commons/3/35/Partes_engranaje.p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upload.wikimedia.org/wikipedia/commons/c/c2/Involute_wheel.gi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642918"/>
            <a:ext cx="7851648" cy="1828800"/>
          </a:xfrm>
        </p:spPr>
        <p:txBody>
          <a:bodyPr/>
          <a:lstStyle/>
          <a:p>
            <a:pPr algn="ctr"/>
            <a:r>
              <a:rPr lang="es-ES_tradnl" dirty="0" smtClean="0">
                <a:solidFill>
                  <a:schemeClr val="bg1"/>
                </a:solidFill>
              </a:rPr>
              <a:t>Mecanismos y Laboratorio</a:t>
            </a:r>
            <a:endParaRPr lang="es-ES_tradnl" dirty="0">
              <a:solidFill>
                <a:schemeClr val="bg1"/>
              </a:solidFill>
            </a:endParaRPr>
          </a:p>
        </p:txBody>
      </p:sp>
      <p:sp>
        <p:nvSpPr>
          <p:cNvPr id="3" name="2 Subtítulo"/>
          <p:cNvSpPr>
            <a:spLocks noGrp="1"/>
          </p:cNvSpPr>
          <p:nvPr>
            <p:ph type="subTitle" idx="1"/>
          </p:nvPr>
        </p:nvSpPr>
        <p:spPr/>
        <p:txBody>
          <a:bodyPr/>
          <a:lstStyle/>
          <a:p>
            <a:pPr algn="ctr"/>
            <a:r>
              <a:rPr lang="es-ES_tradnl" dirty="0" smtClean="0"/>
              <a:t>CLDE LOS ENGRANAJESASIFICACIÓN</a:t>
            </a:r>
            <a:endParaRPr lang="es-ES_tradnl" dirty="0"/>
          </a:p>
        </p:txBody>
      </p:sp>
      <p:pic>
        <p:nvPicPr>
          <p:cNvPr id="23556" name="Picture 4" descr="Archivo:Epicyclic gear ratios 2.gif">
            <a:hlinkClick r:id="rId2"/>
          </p:cNvPr>
          <p:cNvPicPr>
            <a:picLocks noChangeAspect="1" noChangeArrowheads="1" noCrop="1"/>
          </p:cNvPicPr>
          <p:nvPr/>
        </p:nvPicPr>
        <p:blipFill>
          <a:blip r:embed="rId3"/>
          <a:srcRect/>
          <a:stretch>
            <a:fillRect/>
          </a:stretch>
        </p:blipFill>
        <p:spPr bwMode="auto">
          <a:xfrm>
            <a:off x="3071802" y="3786190"/>
            <a:ext cx="2500330" cy="26555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1143000"/>
          </a:xfrm>
        </p:spPr>
        <p:txBody>
          <a:bodyPr>
            <a:normAutofit fontScale="90000"/>
          </a:bodyPr>
          <a:lstStyle/>
          <a:p>
            <a:r>
              <a:rPr lang="es-ES_tradnl" dirty="0" smtClean="0"/>
              <a:t>Engranajes Cilíndricos  helicoidales</a:t>
            </a:r>
            <a:endParaRPr lang="es-ES_tradnl" dirty="0"/>
          </a:p>
        </p:txBody>
      </p:sp>
      <p:sp>
        <p:nvSpPr>
          <p:cNvPr id="3" name="2 Marcador de contenido"/>
          <p:cNvSpPr>
            <a:spLocks noGrp="1"/>
          </p:cNvSpPr>
          <p:nvPr>
            <p:ph idx="1"/>
          </p:nvPr>
        </p:nvSpPr>
        <p:spPr/>
        <p:txBody>
          <a:bodyPr>
            <a:normAutofit fontScale="85000" lnSpcReduction="10000"/>
          </a:bodyPr>
          <a:lstStyle/>
          <a:p>
            <a:r>
              <a:rPr lang="es-ES_tradnl" dirty="0" smtClean="0"/>
              <a:t>Los engranajes cilíndricos de dentado helicoidal están caracterizados por su dentado oblicuo con relación al eje de rotación. En estos engranajes el movimiento se transmite de modo igual que en los cilíndricos de dentado recto, pero con mayores ventajas. Los ejes de los engranajes helicoidales pueden ser paralelos o cruzarse, generalmente a 90º. Para eliminar el empuje axial el dentado puede hacerse doble helicoidal.</a:t>
            </a:r>
          </a:p>
          <a:p>
            <a:r>
              <a:rPr lang="es-ES_tradnl" dirty="0" smtClean="0"/>
              <a:t>Los engranajes helicoidales tienen la ventaja que transmiten más potencia que los rectos, y también pueden transmitir más velocidad, son más silenciosos y más duraderos; además, pueden transmitir el movimiento de ejes que se corten. De sus inconvenientes se puede decir que se desgastan más que los rectos, son más caros de fabricar y necesitan generalmente más engrase que los rectos.</a:t>
            </a:r>
          </a:p>
          <a:p>
            <a:endParaRPr lang="es-ES_trad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Archivo:Anim engrenages helicoidaux.gif">
            <a:hlinkClick r:id="rId2"/>
          </p:cNvPr>
          <p:cNvPicPr>
            <a:picLocks noChangeAspect="1" noChangeArrowheads="1" noCrop="1"/>
          </p:cNvPicPr>
          <p:nvPr/>
        </p:nvPicPr>
        <p:blipFill>
          <a:blip r:embed="rId3"/>
          <a:srcRect/>
          <a:stretch>
            <a:fillRect/>
          </a:stretch>
        </p:blipFill>
        <p:spPr bwMode="auto">
          <a:xfrm>
            <a:off x="1285852" y="1113140"/>
            <a:ext cx="6143668" cy="520901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Archivo:Helical Gears.jpg">
            <a:hlinkClick r:id="rId2"/>
          </p:cNvPr>
          <p:cNvPicPr>
            <a:picLocks noChangeAspect="1" noChangeArrowheads="1"/>
          </p:cNvPicPr>
          <p:nvPr/>
        </p:nvPicPr>
        <p:blipFill>
          <a:blip r:embed="rId3"/>
          <a:srcRect/>
          <a:stretch>
            <a:fillRect/>
          </a:stretch>
        </p:blipFill>
        <p:spPr bwMode="auto">
          <a:xfrm>
            <a:off x="1785918" y="1071546"/>
            <a:ext cx="5715040" cy="502688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Engranajes Cónicos</a:t>
            </a:r>
            <a:endParaRPr lang="es-ES_tradnl" dirty="0"/>
          </a:p>
        </p:txBody>
      </p:sp>
      <p:sp>
        <p:nvSpPr>
          <p:cNvPr id="3" name="2 Marcador de contenido"/>
          <p:cNvSpPr>
            <a:spLocks noGrp="1"/>
          </p:cNvSpPr>
          <p:nvPr>
            <p:ph idx="1"/>
          </p:nvPr>
        </p:nvSpPr>
        <p:spPr/>
        <p:txBody>
          <a:bodyPr/>
          <a:lstStyle/>
          <a:p>
            <a:pPr algn="just"/>
            <a:r>
              <a:rPr lang="es-ES_tradnl" dirty="0" smtClean="0"/>
              <a:t>Se fabrican a partir de un tronco de cono, formándose los dientes por fresado de su superficie exterior. Estos dientes pueden ser rectos, helicoidales o curvos. Esta familia de engranajes soluciona la transmisión entre ejes que se cortan y que se cruzan. Los datos de cálculos de estos engranajes están en prontuarios específicos de mecanizado.</a:t>
            </a:r>
            <a:endParaRPr lang="es-ES_trad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8229600" cy="1143000"/>
          </a:xfrm>
        </p:spPr>
        <p:txBody>
          <a:bodyPr>
            <a:normAutofit/>
          </a:bodyPr>
          <a:lstStyle/>
          <a:p>
            <a:r>
              <a:rPr lang="es-ES_tradnl" b="1" dirty="0" smtClean="0"/>
              <a:t>Engranajes Cónicos  Rectos</a:t>
            </a:r>
            <a:endParaRPr lang="es-ES_tradnl" dirty="0"/>
          </a:p>
        </p:txBody>
      </p:sp>
      <p:sp>
        <p:nvSpPr>
          <p:cNvPr id="3" name="2 Marcador de contenido"/>
          <p:cNvSpPr>
            <a:spLocks noGrp="1"/>
          </p:cNvSpPr>
          <p:nvPr>
            <p:ph idx="1"/>
          </p:nvPr>
        </p:nvSpPr>
        <p:spPr/>
        <p:txBody>
          <a:bodyPr/>
          <a:lstStyle/>
          <a:p>
            <a:pPr algn="just"/>
            <a:r>
              <a:rPr lang="es-ES_tradnl" dirty="0" smtClean="0"/>
              <a:t>Efectúan la transmisión de movimiento de ejes que se cortan en un mismo plano, generalmente en ángulo recto, por medio de superficies cónicas dentadas. Los dientes convergen en el punto de intersección de los ejes. Son utilizados para efectuar reducción de velocidad con ejes en 90°. Estos engranajes generan más ruido que los engranajes cónicos helicoidales. Se utilizan en transmisiones antiguas y lentas. En la actualidad se usan muy poco.</a:t>
            </a:r>
            <a:endParaRPr lang="es-ES_trad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rchivo:Kegelradgetriebe.jpg">
            <a:hlinkClick r:id="rId2"/>
          </p:cNvPr>
          <p:cNvPicPr>
            <a:picLocks noChangeAspect="1" noChangeArrowheads="1"/>
          </p:cNvPicPr>
          <p:nvPr/>
        </p:nvPicPr>
        <p:blipFill>
          <a:blip r:embed="rId3"/>
          <a:srcRect/>
          <a:stretch>
            <a:fillRect/>
          </a:stretch>
        </p:blipFill>
        <p:spPr bwMode="auto">
          <a:xfrm>
            <a:off x="1500166" y="1285860"/>
            <a:ext cx="6286544" cy="471490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229600" cy="1143000"/>
          </a:xfrm>
        </p:spPr>
        <p:txBody>
          <a:bodyPr/>
          <a:lstStyle/>
          <a:p>
            <a:r>
              <a:rPr lang="es-ES_tradnl" dirty="0" smtClean="0"/>
              <a:t>Engranaje Cónico Helicoidal</a:t>
            </a:r>
            <a:endParaRPr lang="es-ES_tradnl" dirty="0"/>
          </a:p>
        </p:txBody>
      </p:sp>
      <p:sp>
        <p:nvSpPr>
          <p:cNvPr id="3" name="2 Marcador de contenido"/>
          <p:cNvSpPr>
            <a:spLocks noGrp="1"/>
          </p:cNvSpPr>
          <p:nvPr>
            <p:ph idx="1"/>
          </p:nvPr>
        </p:nvSpPr>
        <p:spPr/>
        <p:txBody>
          <a:bodyPr/>
          <a:lstStyle/>
          <a:p>
            <a:pPr algn="just"/>
            <a:r>
              <a:rPr lang="es-ES_tradnl" dirty="0" smtClean="0"/>
              <a:t>Se utilizan para reducir la velocidad en un eje de 90°. La diferencia con el cónico recto es que posee una mayor superficie de contacto. Es de un funcionamiento relativamente silencioso. Además pueden transmitir el movimiento de ejes que se corten. Los datos constructivos de estos engranajes se encuentran en prontuarios técnicos de mecanizado. Se mecanizan en fresadoras especiales.</a:t>
            </a:r>
            <a:endParaRPr lang="es-ES_trad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Archivo:EngranajeConicoHelicoidal.JPG">
            <a:hlinkClick r:id="rId2"/>
          </p:cNvPr>
          <p:cNvPicPr>
            <a:picLocks noChangeAspect="1" noChangeArrowheads="1"/>
          </p:cNvPicPr>
          <p:nvPr/>
        </p:nvPicPr>
        <p:blipFill>
          <a:blip r:embed="rId3"/>
          <a:srcRect/>
          <a:stretch>
            <a:fillRect/>
          </a:stretch>
        </p:blipFill>
        <p:spPr bwMode="auto">
          <a:xfrm>
            <a:off x="1500166" y="1214422"/>
            <a:ext cx="6077999" cy="4505317"/>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00042"/>
            <a:ext cx="8229600" cy="1143000"/>
          </a:xfrm>
        </p:spPr>
        <p:txBody>
          <a:bodyPr/>
          <a:lstStyle/>
          <a:p>
            <a:r>
              <a:rPr lang="es-ES_tradnl" dirty="0" smtClean="0"/>
              <a:t>Tornillo Sin Fin </a:t>
            </a:r>
            <a:endParaRPr lang="es-ES_tradnl" dirty="0"/>
          </a:p>
        </p:txBody>
      </p:sp>
      <p:sp>
        <p:nvSpPr>
          <p:cNvPr id="3" name="2 Marcador de contenido"/>
          <p:cNvSpPr>
            <a:spLocks noGrp="1"/>
          </p:cNvSpPr>
          <p:nvPr>
            <p:ph idx="1"/>
          </p:nvPr>
        </p:nvSpPr>
        <p:spPr/>
        <p:txBody>
          <a:bodyPr>
            <a:normAutofit lnSpcReduction="10000"/>
          </a:bodyPr>
          <a:lstStyle/>
          <a:p>
            <a:pPr algn="just"/>
            <a:r>
              <a:rPr lang="es-ES_tradnl" dirty="0" smtClean="0"/>
              <a:t>En ingeniería mecánica se denomina tornillo sin fin a una disposición que transmite el movimiento entre ejes que están en ángulo recto. Cada vez que el tornillo sin fin da una vuelta completa, el engranaje avanza un diente. Es un mecanismo diseñado para transmitir grandes esfuerzos, y como reductores de velocidad aumentando la potencia de transmisión. Generalmente trabajan en ejes que se cruzan a 90º. Tiene la desventaja de no ser reversible el sentido de giro, sobre todo en grandes relaciones de transmisión y de consumir en rozamiento una parte importante de la potencia. </a:t>
            </a:r>
            <a:endParaRPr lang="es-ES_tradn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rchivo:TornillloSinFinMontacargas.JPG">
            <a:hlinkClick r:id="rId2"/>
          </p:cNvPr>
          <p:cNvPicPr>
            <a:picLocks noChangeAspect="1" noChangeArrowheads="1"/>
          </p:cNvPicPr>
          <p:nvPr/>
        </p:nvPicPr>
        <p:blipFill>
          <a:blip r:embed="rId3"/>
          <a:srcRect/>
          <a:stretch>
            <a:fillRect/>
          </a:stretch>
        </p:blipFill>
        <p:spPr bwMode="auto">
          <a:xfrm>
            <a:off x="928662" y="1428736"/>
            <a:ext cx="7620000" cy="40386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42984"/>
            <a:ext cx="8229600" cy="1143000"/>
          </a:xfrm>
        </p:spPr>
        <p:txBody>
          <a:bodyPr>
            <a:normAutofit fontScale="90000"/>
          </a:bodyPr>
          <a:lstStyle/>
          <a:p>
            <a:r>
              <a:rPr lang="es-ES_tradnl" b="1" dirty="0" smtClean="0"/>
              <a:t>Engranaje</a:t>
            </a:r>
            <a:br>
              <a:rPr lang="es-ES_tradnl" b="1" dirty="0" smtClean="0"/>
            </a:br>
            <a:endParaRPr lang="es-ES_tradnl" dirty="0"/>
          </a:p>
        </p:txBody>
      </p:sp>
      <p:sp>
        <p:nvSpPr>
          <p:cNvPr id="3" name="2 Marcador de contenido"/>
          <p:cNvSpPr>
            <a:spLocks noGrp="1"/>
          </p:cNvSpPr>
          <p:nvPr>
            <p:ph idx="1"/>
          </p:nvPr>
        </p:nvSpPr>
        <p:spPr/>
        <p:txBody>
          <a:bodyPr>
            <a:normAutofit fontScale="92500"/>
          </a:bodyPr>
          <a:lstStyle/>
          <a:p>
            <a:pPr algn="just"/>
            <a:r>
              <a:rPr lang="es-ES_tradnl" dirty="0" smtClean="0"/>
              <a:t>Se denomina engranaje o ruedas dentadas al mecanismo utilizado para transmitir potencia de un componente a otro dentro de una máquina. Los engranajes están formados por dos ruedas dentadas, de las cuales la mayor se denomina corona y la menor piñón. Un engranaje sirve para transmitir movimiento circular mediante contacto de ruedas dentadas. Una de las aplicaciones más importantes de los engranajes es la transmisión del movimiento desde el eje de una fuente de energía, como puede ser un motor de combustión interna o un motor eléctrico, hasta otro eje situado a cierta distancia y que ha de realizar un trabajo.</a:t>
            </a:r>
            <a:endParaRPr lang="es-ES_trad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Archivo:Schneckengetriebe02.jpg">
            <a:hlinkClick r:id="rId2"/>
          </p:cNvPr>
          <p:cNvPicPr>
            <a:picLocks noChangeAspect="1" noChangeArrowheads="1"/>
          </p:cNvPicPr>
          <p:nvPr/>
        </p:nvPicPr>
        <p:blipFill>
          <a:blip r:embed="rId3"/>
          <a:srcRect/>
          <a:stretch>
            <a:fillRect/>
          </a:stretch>
        </p:blipFill>
        <p:spPr bwMode="auto">
          <a:xfrm>
            <a:off x="1428728" y="1357298"/>
            <a:ext cx="6643734" cy="442638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Bibliografía</a:t>
            </a:r>
            <a:endParaRPr lang="es-ES_tradnl" dirty="0"/>
          </a:p>
        </p:txBody>
      </p:sp>
      <p:sp>
        <p:nvSpPr>
          <p:cNvPr id="3" name="2 Marcador de contenido"/>
          <p:cNvSpPr>
            <a:spLocks noGrp="1"/>
          </p:cNvSpPr>
          <p:nvPr>
            <p:ph idx="1"/>
          </p:nvPr>
        </p:nvSpPr>
        <p:spPr/>
        <p:txBody>
          <a:bodyPr>
            <a:normAutofit fontScale="85000" lnSpcReduction="10000"/>
          </a:bodyPr>
          <a:lstStyle/>
          <a:p>
            <a:r>
              <a:rPr lang="es-ES_tradnl" dirty="0" smtClean="0">
                <a:hlinkClick r:id="rId2"/>
              </a:rPr>
              <a:t>http://www.electronicaestudio.com/docs/1550_Tutorial_de_ENGRANES.pdf</a:t>
            </a:r>
            <a:endParaRPr lang="es-ES_tradnl" dirty="0" smtClean="0"/>
          </a:p>
          <a:p>
            <a:r>
              <a:rPr lang="es-ES_tradnl" dirty="0" smtClean="0">
                <a:hlinkClick r:id="rId3"/>
              </a:rPr>
              <a:t>http://www2.ing.puc.cl/~icm2312/apuntes/engrana/index.html</a:t>
            </a:r>
            <a:endParaRPr lang="es-ES_tradnl" dirty="0" smtClean="0"/>
          </a:p>
          <a:p>
            <a:r>
              <a:rPr lang="es-ES_tradnl" dirty="0" smtClean="0">
                <a:hlinkClick r:id="rId4"/>
              </a:rPr>
              <a:t>http://www.elprisma.com/apuntes/apuntes.asp?page=10&amp;categoria=605</a:t>
            </a:r>
            <a:endParaRPr lang="es-ES_tradnl" dirty="0" smtClean="0"/>
          </a:p>
          <a:p>
            <a:r>
              <a:rPr lang="es-ES_tradnl" dirty="0" smtClean="0">
                <a:hlinkClick r:id="rId5"/>
              </a:rPr>
              <a:t>http://jmdiezm.iespana.es/documentos/engranajes.pdf</a:t>
            </a:r>
            <a:endParaRPr lang="es-ES_tradnl" dirty="0" smtClean="0"/>
          </a:p>
          <a:p>
            <a:r>
              <a:rPr lang="es-ES_tradnl" dirty="0" smtClean="0">
                <a:hlinkClick r:id="rId6"/>
              </a:rPr>
              <a:t>http://www.mitecnologico.com/im/Main/ClasificacionEngranajes</a:t>
            </a:r>
            <a:endParaRPr lang="es-ES_tradnl" dirty="0" smtClean="0"/>
          </a:p>
          <a:p>
            <a:r>
              <a:rPr lang="es-ES_tradnl" dirty="0" smtClean="0">
                <a:hlinkClick r:id="rId7"/>
              </a:rPr>
              <a:t>http://es.wikipedia.org/wiki/Engranaje</a:t>
            </a:r>
            <a:endParaRPr lang="es-ES_tradnl" dirty="0" smtClean="0"/>
          </a:p>
          <a:p>
            <a:r>
              <a:rPr lang="es-ES_tradnl" dirty="0" smtClean="0">
                <a:hlinkClick r:id="rId8"/>
              </a:rPr>
              <a:t>http://www.scribd.com/doc/3523414/transmision-por-engranajes</a:t>
            </a:r>
            <a:endParaRPr lang="es-ES_tradnl" dirty="0" smtClean="0"/>
          </a:p>
          <a:p>
            <a:r>
              <a:rPr lang="es-ES_tradnl" dirty="0" smtClean="0">
                <a:hlinkClick r:id="rId9"/>
              </a:rPr>
              <a:t>http://html.rincondelvago.com/engranajes_5.html</a:t>
            </a:r>
            <a:endParaRPr lang="es-ES_tradnl" dirty="0" smtClean="0"/>
          </a:p>
          <a:p>
            <a:pPr>
              <a:buNone/>
            </a:pPr>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t>Historia</a:t>
            </a:r>
            <a:endParaRPr lang="es-ES_tradnl" dirty="0"/>
          </a:p>
        </p:txBody>
      </p:sp>
      <p:sp>
        <p:nvSpPr>
          <p:cNvPr id="3" name="2 Marcador de contenido"/>
          <p:cNvSpPr>
            <a:spLocks noGrp="1"/>
          </p:cNvSpPr>
          <p:nvPr>
            <p:ph idx="1"/>
          </p:nvPr>
        </p:nvSpPr>
        <p:spPr/>
        <p:txBody>
          <a:bodyPr/>
          <a:lstStyle/>
          <a:p>
            <a:pPr algn="just"/>
            <a:r>
              <a:rPr lang="es-ES_tradnl" dirty="0" smtClean="0"/>
              <a:t>Desde épocas muy remotas se han utilizado cuerdas y elementos fabricados en madera para solucionar los problemas de transporte, impulsión, elevación y movimiento. Nadie sabe a ciencia cierta dónde ni cuándo se inventaron los engranajes. La literatura de la antigua China, Grecia, Turquía y Damasco mencionan engranajes pero no aportan muchos detalles de los mismos.</a:t>
            </a:r>
            <a:endParaRPr lang="es-ES_trad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upload.wikimedia.org/wikipedia/commons/thumb/6/66/NAMA_Machine_d%27Anticyth%C3%A8re_1.jpg/250px-NAMA_Machine_d%27Anticyth%C3%A8re_1.jpg">
            <a:hlinkClick r:id="rId2"/>
          </p:cNvPr>
          <p:cNvPicPr>
            <a:picLocks noChangeAspect="1" noChangeArrowheads="1"/>
          </p:cNvPicPr>
          <p:nvPr/>
        </p:nvPicPr>
        <p:blipFill>
          <a:blip r:embed="rId3"/>
          <a:srcRect/>
          <a:stretch>
            <a:fillRect/>
          </a:stretch>
        </p:blipFill>
        <p:spPr bwMode="auto">
          <a:xfrm>
            <a:off x="2000232" y="3098361"/>
            <a:ext cx="4214842" cy="3759639"/>
          </a:xfrm>
          <a:prstGeom prst="rect">
            <a:avLst/>
          </a:prstGeom>
          <a:noFill/>
        </p:spPr>
      </p:pic>
      <p:sp>
        <p:nvSpPr>
          <p:cNvPr id="5" name="2 Marcador de contenido"/>
          <p:cNvSpPr txBox="1">
            <a:spLocks/>
          </p:cNvSpPr>
          <p:nvPr/>
        </p:nvSpPr>
        <p:spPr>
          <a:xfrm>
            <a:off x="428596" y="714356"/>
            <a:ext cx="8229600" cy="4389120"/>
          </a:xfrm>
          <a:prstGeom prst="rect">
            <a:avLst/>
          </a:prstGeom>
        </p:spPr>
        <p:txBody>
          <a:bodyPr vert="horz">
            <a:normAutofit/>
          </a:bodyPr>
          <a:lstStyle/>
          <a:p>
            <a:pPr marL="274320" indent="-274320" algn="just">
              <a:spcBef>
                <a:spcPct val="20000"/>
              </a:spcBef>
              <a:buClr>
                <a:schemeClr val="accent3"/>
              </a:buClr>
              <a:buSzPct val="95000"/>
              <a:buFont typeface="Wingdings 2"/>
              <a:buChar char=""/>
            </a:pPr>
            <a:r>
              <a:rPr lang="es-ES_tradnl" sz="2600" dirty="0"/>
              <a:t>El mecanismo de engranajes más antiguo de cuyos restos disponemos es el mecanismo de </a:t>
            </a:r>
            <a:r>
              <a:rPr lang="es-ES_tradnl" sz="2600" dirty="0" err="1"/>
              <a:t>Anticitera</a:t>
            </a:r>
            <a:r>
              <a:rPr lang="es-ES_tradnl" sz="2600" dirty="0" smtClean="0"/>
              <a:t>. </a:t>
            </a:r>
            <a:r>
              <a:rPr lang="es-ES_tradnl" sz="2600" dirty="0"/>
              <a:t>Se trata de una calculadora astronómica datada entre el 150 y el 100 a. C. y compuesta por al menos 30 engranajes de bronce con dientes triangulares.</a:t>
            </a:r>
            <a:endParaRPr kumimoji="0" lang="es-ES_tradnl"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8229600" cy="1143000"/>
          </a:xfrm>
        </p:spPr>
        <p:txBody>
          <a:bodyPr>
            <a:normAutofit/>
          </a:bodyPr>
          <a:lstStyle/>
          <a:p>
            <a:r>
              <a:rPr lang="es-ES_tradnl" dirty="0" smtClean="0"/>
              <a:t>Clasificación de los Engranajes</a:t>
            </a:r>
            <a:endParaRPr lang="es-ES_tradnl" dirty="0"/>
          </a:p>
        </p:txBody>
      </p:sp>
      <p:sp>
        <p:nvSpPr>
          <p:cNvPr id="3" name="2 Marcador de contenido"/>
          <p:cNvSpPr>
            <a:spLocks noGrp="1"/>
          </p:cNvSpPr>
          <p:nvPr>
            <p:ph idx="1"/>
          </p:nvPr>
        </p:nvSpPr>
        <p:spPr>
          <a:xfrm>
            <a:off x="428596" y="1714488"/>
            <a:ext cx="8229600" cy="4929222"/>
          </a:xfrm>
        </p:spPr>
        <p:txBody>
          <a:bodyPr>
            <a:normAutofit fontScale="85000" lnSpcReduction="20000"/>
          </a:bodyPr>
          <a:lstStyle/>
          <a:p>
            <a:r>
              <a:rPr lang="es-ES_tradnl" dirty="0" smtClean="0"/>
              <a:t>Ejes paralelos en un mismo plano.</a:t>
            </a:r>
          </a:p>
          <a:p>
            <a:r>
              <a:rPr lang="es-ES_tradnl" dirty="0" smtClean="0"/>
              <a:t>Engranajes cónico-rectos, cónico-helicoidales o espirales.</a:t>
            </a:r>
          </a:p>
          <a:p>
            <a:r>
              <a:rPr lang="es-ES_tradnl" dirty="0" smtClean="0"/>
              <a:t>Ejes que se cortan en un mismo plano.</a:t>
            </a:r>
          </a:p>
          <a:p>
            <a:r>
              <a:rPr lang="es-ES_tradnl" dirty="0" smtClean="0"/>
              <a:t>Engranajes cónico-rectos, y helicoidales y cónico-espirales.</a:t>
            </a:r>
          </a:p>
          <a:p>
            <a:r>
              <a:rPr lang="es-ES_tradnl" dirty="0" smtClean="0"/>
              <a:t>Ejes que se cruzan perpendicularmente.</a:t>
            </a:r>
          </a:p>
          <a:p>
            <a:r>
              <a:rPr lang="es-ES_tradnl" dirty="0" smtClean="0"/>
              <a:t>Engranajes de tornillo-sin-fin, helicoidales, cónico-</a:t>
            </a:r>
            <a:r>
              <a:rPr lang="es-ES_tradnl" dirty="0" err="1" smtClean="0"/>
              <a:t>hipoides</a:t>
            </a:r>
            <a:endParaRPr lang="es-ES_tradnl" dirty="0" smtClean="0"/>
          </a:p>
          <a:p>
            <a:r>
              <a:rPr lang="es-ES_tradnl" dirty="0" smtClean="0"/>
              <a:t>Ejes que se cruzan a cualquier ángulo.</a:t>
            </a:r>
          </a:p>
          <a:p>
            <a:r>
              <a:rPr lang="es-ES_tradnl" dirty="0" smtClean="0"/>
              <a:t>Helicoidales.</a:t>
            </a:r>
          </a:p>
          <a:p>
            <a:pPr>
              <a:buNone/>
            </a:pPr>
            <a:endParaRPr lang="es-ES_tradnl" dirty="0" smtClean="0"/>
          </a:p>
          <a:p>
            <a:pPr>
              <a:buNone/>
            </a:pPr>
            <a:r>
              <a:rPr lang="es-ES_tradnl" dirty="0" smtClean="0"/>
              <a:t>Todos los tipos de engranajes citados, se resumen en las tres clases o tipos siguientes:</a:t>
            </a:r>
          </a:p>
          <a:p>
            <a:r>
              <a:rPr lang="es-ES_tradnl" dirty="0" smtClean="0"/>
              <a:t>Engranajes cilíndricos</a:t>
            </a:r>
          </a:p>
          <a:p>
            <a:r>
              <a:rPr lang="es-ES_tradnl" dirty="0" smtClean="0"/>
              <a:t>Engranajes cónicos</a:t>
            </a:r>
          </a:p>
          <a:p>
            <a:r>
              <a:rPr lang="es-ES_tradnl" dirty="0" smtClean="0"/>
              <a:t>Tornillo sin fin </a:t>
            </a:r>
          </a:p>
          <a:p>
            <a:pPr>
              <a:buNone/>
            </a:pPr>
            <a:endParaRPr lang="es-ES_trad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Engranajes Cilíndricos</a:t>
            </a:r>
            <a:endParaRPr lang="es-ES_tradnl" dirty="0"/>
          </a:p>
        </p:txBody>
      </p:sp>
      <p:sp>
        <p:nvSpPr>
          <p:cNvPr id="3" name="2 Marcador de contenido"/>
          <p:cNvSpPr>
            <a:spLocks noGrp="1"/>
          </p:cNvSpPr>
          <p:nvPr>
            <p:ph idx="1"/>
          </p:nvPr>
        </p:nvSpPr>
        <p:spPr/>
        <p:txBody>
          <a:bodyPr/>
          <a:lstStyle/>
          <a:p>
            <a:pPr algn="just"/>
            <a:r>
              <a:rPr lang="es-ES_tradnl" dirty="0" smtClean="0"/>
              <a:t>Se fabrican a partir de un disco cilíndrico cortado de una plancha o de un trozo de barra maciza redonda Este disco se lleva al proceso de fresado, en donde se retira material para formar los dientes. La fabricación de estos engranajes es más simple, por lo tanto reduce sus costos. Los engranajes cilíndricos se aplican en la transmisión entre ejes paralelos y que se cruzan.</a:t>
            </a:r>
          </a:p>
          <a:p>
            <a:pPr algn="just"/>
            <a:endParaRPr lang="es-ES_trad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Engranajes Cilíndricos Rectos</a:t>
            </a:r>
            <a:endParaRPr lang="es-ES_tradnl" dirty="0"/>
          </a:p>
        </p:txBody>
      </p:sp>
      <p:sp>
        <p:nvSpPr>
          <p:cNvPr id="3" name="2 Marcador de contenido"/>
          <p:cNvSpPr>
            <a:spLocks noGrp="1"/>
          </p:cNvSpPr>
          <p:nvPr>
            <p:ph idx="1"/>
          </p:nvPr>
        </p:nvSpPr>
        <p:spPr/>
        <p:txBody>
          <a:bodyPr/>
          <a:lstStyle/>
          <a:p>
            <a:pPr algn="just"/>
            <a:r>
              <a:rPr lang="es-ES_tradnl" dirty="0" smtClean="0"/>
              <a:t>Los engranajes cilíndricos rectos son el tipo de engranaje más simple y corriente que existe. Se utilizan generalmente para velocidades pequeñas y medias; a grandes velocidades, si no son rectificados, o ha sido corregido su tallado, producen ruido cuyo nivel depende de la velocidad de giro que tengan.</a:t>
            </a:r>
            <a:endParaRPr lang="es-ES_trad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Archivo:Partes engranaje.png">
            <a:hlinkClick r:id="rId2"/>
          </p:cNvPr>
          <p:cNvPicPr>
            <a:picLocks noChangeAspect="1" noChangeArrowheads="1"/>
          </p:cNvPicPr>
          <p:nvPr/>
        </p:nvPicPr>
        <p:blipFill>
          <a:blip r:embed="rId3"/>
          <a:srcRect/>
          <a:stretch>
            <a:fillRect/>
          </a:stretch>
        </p:blipFill>
        <p:spPr bwMode="auto">
          <a:xfrm>
            <a:off x="642910" y="714356"/>
            <a:ext cx="7620000" cy="56483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Archivo:Involute wheel.gif">
            <a:hlinkClick r:id="rId2"/>
          </p:cNvPr>
          <p:cNvPicPr>
            <a:picLocks noChangeAspect="1" noChangeArrowheads="1" noCrop="1"/>
          </p:cNvPicPr>
          <p:nvPr/>
        </p:nvPicPr>
        <p:blipFill>
          <a:blip r:embed="rId3"/>
          <a:srcRect/>
          <a:stretch>
            <a:fillRect/>
          </a:stretch>
        </p:blipFill>
        <p:spPr bwMode="auto">
          <a:xfrm>
            <a:off x="2214546" y="1285860"/>
            <a:ext cx="4786346" cy="478634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TotalTime>
  <Words>921</Words>
  <Application>Microsoft Office PowerPoint</Application>
  <PresentationFormat>Presentación en pantalla (4:3)</PresentationFormat>
  <Paragraphs>45</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Flujo</vt:lpstr>
      <vt:lpstr>Mecanismos y Laboratorio</vt:lpstr>
      <vt:lpstr>Engranaje </vt:lpstr>
      <vt:lpstr>Historia</vt:lpstr>
      <vt:lpstr>Presentación de PowerPoint</vt:lpstr>
      <vt:lpstr>Clasificación de los Engranajes</vt:lpstr>
      <vt:lpstr>Engranajes Cilíndricos</vt:lpstr>
      <vt:lpstr>Engranajes Cilíndricos Rectos</vt:lpstr>
      <vt:lpstr>Presentación de PowerPoint</vt:lpstr>
      <vt:lpstr>Presentación de PowerPoint</vt:lpstr>
      <vt:lpstr>Engranajes Cilíndricos  helicoidales</vt:lpstr>
      <vt:lpstr>Presentación de PowerPoint</vt:lpstr>
      <vt:lpstr>Presentación de PowerPoint</vt:lpstr>
      <vt:lpstr>Engranajes Cónicos</vt:lpstr>
      <vt:lpstr>Engranajes Cónicos  Rectos</vt:lpstr>
      <vt:lpstr>Presentación de PowerPoint</vt:lpstr>
      <vt:lpstr>Engranaje Cónico Helicoidal</vt:lpstr>
      <vt:lpstr>Presentación de PowerPoint</vt:lpstr>
      <vt:lpstr>Tornillo Sin Fin </vt:lpstr>
      <vt:lpstr>Presentación de PowerPoint</vt:lpstr>
      <vt:lpstr>Presentación de PowerPoint</vt:lpstr>
      <vt:lpstr>Bibliografía</vt:lpstr>
    </vt:vector>
  </TitlesOfParts>
  <Company>Windows 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Mecanismos y Laboratorio</dc:title>
  <dc:creator>WinuE</dc:creator>
  <cp:lastModifiedBy>usuario</cp:lastModifiedBy>
  <cp:revision>17</cp:revision>
  <dcterms:created xsi:type="dcterms:W3CDTF">2009-10-25T08:24:18Z</dcterms:created>
  <dcterms:modified xsi:type="dcterms:W3CDTF">2014-05-24T15:10:03Z</dcterms:modified>
</cp:coreProperties>
</file>