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3C567-A5AD-4FE7-A14B-3B14E3BC27FF}" type="datetimeFigureOut">
              <a:rPr lang="es-ES" smtClean="0"/>
              <a:pPr/>
              <a:t>21/07/2013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B532ED-939E-4373-A7A2-2056D2FBE27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3C567-A5AD-4FE7-A14B-3B14E3BC27FF}" type="datetimeFigureOut">
              <a:rPr lang="es-ES" smtClean="0"/>
              <a:pPr/>
              <a:t>21/07/2013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32ED-939E-4373-A7A2-2056D2FBE27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7B532ED-939E-4373-A7A2-2056D2FBE27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3C567-A5AD-4FE7-A14B-3B14E3BC27FF}" type="datetimeFigureOut">
              <a:rPr lang="es-ES" smtClean="0"/>
              <a:pPr/>
              <a:t>21/07/2013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3C567-A5AD-4FE7-A14B-3B14E3BC27FF}" type="datetimeFigureOut">
              <a:rPr lang="es-ES" smtClean="0"/>
              <a:pPr/>
              <a:t>21/07/2013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7B532ED-939E-4373-A7A2-2056D2FBE27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3C567-A5AD-4FE7-A14B-3B14E3BC27FF}" type="datetimeFigureOut">
              <a:rPr lang="es-ES" smtClean="0"/>
              <a:pPr/>
              <a:t>21/07/2013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B532ED-939E-4373-A7A2-2056D2FBE27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F53C567-A5AD-4FE7-A14B-3B14E3BC27FF}" type="datetimeFigureOut">
              <a:rPr lang="es-ES" smtClean="0"/>
              <a:pPr/>
              <a:t>21/07/2013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32ED-939E-4373-A7A2-2056D2FBE27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3C567-A5AD-4FE7-A14B-3B14E3BC27FF}" type="datetimeFigureOut">
              <a:rPr lang="es-ES" smtClean="0"/>
              <a:pPr/>
              <a:t>21/07/2013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7B532ED-939E-4373-A7A2-2056D2FBE27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3C567-A5AD-4FE7-A14B-3B14E3BC27FF}" type="datetimeFigureOut">
              <a:rPr lang="es-ES" smtClean="0"/>
              <a:pPr/>
              <a:t>21/07/2013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7B532ED-939E-4373-A7A2-2056D2FBE27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3C567-A5AD-4FE7-A14B-3B14E3BC27FF}" type="datetimeFigureOut">
              <a:rPr lang="es-ES" smtClean="0"/>
              <a:pPr/>
              <a:t>21/07/2013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B532ED-939E-4373-A7A2-2056D2FBE27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B532ED-939E-4373-A7A2-2056D2FBE27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3C567-A5AD-4FE7-A14B-3B14E3BC27FF}" type="datetimeFigureOut">
              <a:rPr lang="es-ES" smtClean="0"/>
              <a:pPr/>
              <a:t>21/07/2013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7B532ED-939E-4373-A7A2-2056D2FBE27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F53C567-A5AD-4FE7-A14B-3B14E3BC27FF}" type="datetimeFigureOut">
              <a:rPr lang="es-ES" smtClean="0"/>
              <a:pPr/>
              <a:t>21/07/2013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F53C567-A5AD-4FE7-A14B-3B14E3BC27FF}" type="datetimeFigureOut">
              <a:rPr lang="es-ES" smtClean="0"/>
              <a:pPr/>
              <a:t>21/07/2013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B532ED-939E-4373-A7A2-2056D2FBE27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91680" y="620688"/>
            <a:ext cx="6400800" cy="1752600"/>
          </a:xfrm>
        </p:spPr>
        <p:txBody>
          <a:bodyPr>
            <a:normAutofit/>
          </a:bodyPr>
          <a:lstStyle/>
          <a:p>
            <a:r>
              <a:rPr lang="es-ES" sz="2800" dirty="0" smtClean="0">
                <a:solidFill>
                  <a:srgbClr val="FF0000"/>
                </a:solidFill>
              </a:rPr>
              <a:t>COLEGIO TOLEDO PLATA </a:t>
            </a:r>
          </a:p>
          <a:p>
            <a:r>
              <a:rPr lang="es-ES" sz="2800" dirty="0" smtClean="0">
                <a:solidFill>
                  <a:srgbClr val="FF0000"/>
                </a:solidFill>
              </a:rPr>
              <a:t>TECNOLOGIA E INFORMATICA</a:t>
            </a: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3068960"/>
            <a:ext cx="7772400" cy="1752600"/>
          </a:xfrm>
        </p:spPr>
        <p:txBody>
          <a:bodyPr/>
          <a:lstStyle/>
          <a:p>
            <a:r>
              <a:rPr lang="es-ES" dirty="0" smtClean="0"/>
              <a:t>TRANSFERENCIA DE TECNOLOGIA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 smtClean="0"/>
              <a:t>La transferencia de </a:t>
            </a:r>
            <a:r>
              <a:rPr lang="es-ES" dirty="0" smtClean="0"/>
              <a:t>tecnología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340768"/>
            <a:ext cx="8503920" cy="511256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" dirty="0" smtClean="0"/>
              <a:t>La </a:t>
            </a:r>
            <a:r>
              <a:rPr lang="es-ES" dirty="0"/>
              <a:t>tecnología es transmisible, y existen diversas formas de llevarla </a:t>
            </a:r>
            <a:r>
              <a:rPr lang="es-ES" dirty="0" smtClean="0"/>
              <a:t>acabo, </a:t>
            </a:r>
            <a:r>
              <a:rPr lang="es-ES" dirty="0"/>
              <a:t>las principales formas a través de las cuales los países </a:t>
            </a:r>
            <a:r>
              <a:rPr lang="es-ES" dirty="0" smtClean="0"/>
              <a:t>en desarrollo </a:t>
            </a:r>
            <a:r>
              <a:rPr lang="es-ES" dirty="0"/>
              <a:t>pueden acopiar tecnología son: </a:t>
            </a:r>
            <a:endParaRPr lang="es-ES" dirty="0" smtClean="0"/>
          </a:p>
          <a:p>
            <a:pPr lvl="0" algn="just"/>
            <a:r>
              <a:rPr lang="es-ES" dirty="0"/>
              <a:t>Circulación de libros, publicaciones periódicas así como otra información publicada; </a:t>
            </a:r>
          </a:p>
          <a:p>
            <a:pPr lvl="0" algn="just"/>
            <a:r>
              <a:rPr lang="es-ES" dirty="0"/>
              <a:t>Desplazamiento de personas de un país a otro; </a:t>
            </a:r>
          </a:p>
          <a:p>
            <a:pPr lvl="0" algn="just"/>
            <a:r>
              <a:rPr lang="es-ES" dirty="0"/>
              <a:t>La enseñanza y la información profesional; </a:t>
            </a:r>
          </a:p>
          <a:p>
            <a:pPr lvl="0" algn="just"/>
            <a:r>
              <a:rPr lang="es-ES" dirty="0"/>
              <a:t>Intercambio de información y personal dentro de un marco de programas de cooperación técnica; </a:t>
            </a:r>
            <a:endParaRPr lang="es-ES" dirty="0" smtClean="0"/>
          </a:p>
          <a:p>
            <a:pPr algn="just"/>
            <a:r>
              <a:rPr lang="es-ES" dirty="0" smtClean="0"/>
              <a:t>Empleo de expertos extranjeros y acuerdos sobre asesoramiento; </a:t>
            </a:r>
          </a:p>
          <a:p>
            <a:pPr lvl="0" algn="just"/>
            <a:endParaRPr lang="es-ES" dirty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lvl="0" algn="just"/>
            <a:r>
              <a:rPr lang="es-ES" sz="2400" dirty="0" smtClean="0"/>
              <a:t>Importación de maquinaria, equipo y la documentación conexa; </a:t>
            </a:r>
          </a:p>
          <a:p>
            <a:pPr lvl="0" algn="just"/>
            <a:r>
              <a:rPr lang="es-ES" sz="2400" dirty="0" smtClean="0"/>
              <a:t>Acuerdos de concesión de licencias sobre procedimientos de fabricación, uso de marcas comerciales y patentes; e </a:t>
            </a:r>
          </a:p>
          <a:p>
            <a:pPr lvl="0" algn="just"/>
            <a:r>
              <a:rPr lang="es-ES" sz="2400" dirty="0" smtClean="0"/>
              <a:t>Inversiones extranjeras directas. </a:t>
            </a:r>
          </a:p>
          <a:p>
            <a:pPr>
              <a:buNone/>
            </a:pP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467544" y="4149080"/>
            <a:ext cx="8064896" cy="20882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 dirty="0" smtClean="0"/>
          </a:p>
          <a:p>
            <a:pPr algn="ctr"/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proceso de transferencia de tecnología tiene cuatro etapas que son:</a:t>
            </a:r>
          </a:p>
          <a:p>
            <a:r>
              <a:rPr lang="es-E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lvl="0" algn="ctr">
              <a:buBlip>
                <a:blip r:embed="rId2"/>
              </a:buBlip>
            </a:pPr>
            <a:r>
              <a:rPr lang="es-E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La selección, </a:t>
            </a:r>
          </a:p>
          <a:p>
            <a:pPr lvl="0" algn="ctr">
              <a:buBlip>
                <a:blip r:embed="rId2"/>
              </a:buBlip>
            </a:pPr>
            <a:r>
              <a:rPr lang="es-E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La negociación, </a:t>
            </a:r>
          </a:p>
          <a:p>
            <a:pPr lvl="0" algn="ctr">
              <a:buBlip>
                <a:blip r:embed="rId2"/>
              </a:buBlip>
            </a:pPr>
            <a:r>
              <a:rPr lang="es-E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La absorción, y </a:t>
            </a:r>
          </a:p>
          <a:p>
            <a:pPr lvl="0" algn="ctr">
              <a:buBlip>
                <a:blip r:embed="rId2"/>
              </a:buBlip>
            </a:pPr>
            <a:r>
              <a:rPr lang="es-E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La adaptación o innovación. </a:t>
            </a:r>
          </a:p>
          <a:p>
            <a:pPr algn="ctr"/>
            <a:endParaRPr lang="es-ES" dirty="0"/>
          </a:p>
        </p:txBody>
      </p:sp>
      <p:sp>
        <p:nvSpPr>
          <p:cNvPr id="6" name="5 Flecha abajo"/>
          <p:cNvSpPr/>
          <p:nvPr/>
        </p:nvSpPr>
        <p:spPr>
          <a:xfrm>
            <a:off x="3059832" y="2564904"/>
            <a:ext cx="2880320" cy="1368152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Selección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es-ES" dirty="0" smtClean="0"/>
              <a:t>    </a:t>
            </a:r>
          </a:p>
          <a:p>
            <a:pPr algn="just">
              <a:buNone/>
            </a:pPr>
            <a:r>
              <a:rPr lang="es-ES" dirty="0" smtClean="0"/>
              <a:t>    Elegir </a:t>
            </a:r>
            <a:r>
              <a:rPr lang="es-ES" dirty="0"/>
              <a:t>al proveedor de la tecnología y a esta misma; esta selección pueda estar fundada en diversas consideraciones, como la novedad de la tecnología, el tamaño y magnitud de recursos tanto del que adquiere como del posible proveedor y el grado de información que se posea acerca de las fuentes de abastecimiento de tecnología. </a:t>
            </a:r>
          </a:p>
          <a:p>
            <a:pPr algn="just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</a:t>
            </a:r>
            <a:r>
              <a:rPr lang="es-ES" dirty="0" smtClean="0"/>
              <a:t>negociación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es-ES" dirty="0" smtClean="0"/>
              <a:t>    El </a:t>
            </a:r>
            <a:r>
              <a:rPr lang="es-ES" dirty="0"/>
              <a:t>siguiente paso es la negociación de las condiciones del acuerdo a través del cual se comprará la tecnología. Aquí nuevamente intervienen factores relevantes como el tamaño de la empresa, su capacidad técnica y económica, así como la disponibilidad de recursos humanos y de instalaciones. </a:t>
            </a:r>
          </a:p>
          <a:p>
            <a:pPr algn="just">
              <a:buNone/>
            </a:pPr>
            <a:r>
              <a:rPr lang="es-ES" dirty="0" smtClean="0"/>
              <a:t>    En </a:t>
            </a:r>
            <a:r>
              <a:rPr lang="es-ES" dirty="0"/>
              <a:t>la redacción del contrato que contenga las condiciones de transmisión, deben cubrirse aspectos legales y económicos, este tipo de contratos en México reciben el nombre de contratos de transferencia de tecnología. 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274638"/>
            <a:ext cx="3600400" cy="1138138"/>
          </a:xfrm>
        </p:spPr>
        <p:txBody>
          <a:bodyPr/>
          <a:lstStyle/>
          <a:p>
            <a:r>
              <a:rPr lang="es-ES" dirty="0" smtClean="0"/>
              <a:t>La absorción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s-ES" dirty="0" smtClean="0"/>
              <a:t>     </a:t>
            </a:r>
          </a:p>
          <a:p>
            <a:pPr algn="just">
              <a:buNone/>
            </a:pPr>
            <a:r>
              <a:rPr lang="es-ES" dirty="0"/>
              <a:t> </a:t>
            </a:r>
            <a:r>
              <a:rPr lang="es-ES" dirty="0" smtClean="0"/>
              <a:t>    La </a:t>
            </a:r>
            <a:r>
              <a:rPr lang="es-ES" dirty="0"/>
              <a:t>absorción implica que una vez adquirida la tecnología ésta debe asimilarse por la empresa adquirente. </a:t>
            </a:r>
            <a:endParaRPr lang="es-ES" dirty="0" smtClean="0"/>
          </a:p>
          <a:p>
            <a:pPr>
              <a:buNone/>
            </a:pPr>
            <a:endParaRPr lang="es-ES" dirty="0"/>
          </a:p>
          <a:p>
            <a:endParaRPr lang="es-ES" dirty="0"/>
          </a:p>
          <a:p>
            <a:pPr>
              <a:buNone/>
            </a:pP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4008" y="1340768"/>
            <a:ext cx="4038600" cy="4032448"/>
          </a:xfrm>
        </p:spPr>
        <p:txBody>
          <a:bodyPr>
            <a:normAutofit fontScale="85000" lnSpcReduction="10000"/>
          </a:bodyPr>
          <a:lstStyle/>
          <a:p>
            <a:pPr algn="ctr">
              <a:spcBef>
                <a:spcPct val="0"/>
              </a:spcBef>
              <a:buNone/>
            </a:pPr>
            <a:endParaRPr lang="es-ES" sz="5200" dirty="0"/>
          </a:p>
          <a:p>
            <a:pPr algn="just">
              <a:spcBef>
                <a:spcPct val="0"/>
              </a:spcBef>
              <a:buNone/>
            </a:pPr>
            <a:r>
              <a:rPr lang="es-ES" dirty="0" smtClean="0"/>
              <a:t>    La adaptación o innovación de la tecnología, implica la necesidad de ajustarla a la proporción de factores de producción existentes, ya que la tecnología que proviene del exterior se produce en mercados con condiciones muy diferentes a las de los mercados de los países en vías de desarrollo. </a:t>
            </a:r>
          </a:p>
          <a:p>
            <a:pPr algn="just"/>
            <a:endParaRPr lang="es-ES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860032" y="404664"/>
            <a:ext cx="3600400" cy="1138138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3300" dirty="0" smtClean="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rPr>
              <a:t>Adaptación o innovación</a:t>
            </a:r>
            <a:endParaRPr kumimoji="0" lang="es-ES" sz="33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67544" y="692696"/>
            <a:ext cx="8229600" cy="5361459"/>
          </a:xfrm>
        </p:spPr>
        <p:txBody>
          <a:bodyPr>
            <a:normAutofit/>
          </a:bodyPr>
          <a:lstStyle/>
          <a:p>
            <a:pPr algn="just"/>
            <a:endParaRPr lang="es-ES" dirty="0" smtClean="0"/>
          </a:p>
          <a:p>
            <a:pPr algn="just"/>
            <a:endParaRPr lang="es-ES" dirty="0" smtClean="0"/>
          </a:p>
          <a:p>
            <a:pPr algn="just">
              <a:buSzPct val="95000"/>
              <a:buBlip>
                <a:blip r:embed="rId2"/>
              </a:buBlip>
            </a:pPr>
            <a:r>
              <a:rPr lang="es-ES" dirty="0" smtClean="0"/>
              <a:t> </a:t>
            </a:r>
            <a:r>
              <a:rPr lang="es-ES" dirty="0" smtClean="0"/>
              <a:t>Colombia </a:t>
            </a:r>
            <a:r>
              <a:rPr lang="es-ES" dirty="0" smtClean="0"/>
              <a:t> </a:t>
            </a:r>
            <a:r>
              <a:rPr lang="es-ES" dirty="0"/>
              <a:t>es un país que no satisface internamente su demanda de tecnología. Esto significa que al menos un importante sector de la industria nacional, para poder producir los artículos, productos y servicios que el consumidor demanda, tiene que adquirir de fuentes extranjeras la tecnología necesaria para la producción de los artículos o bien para la prestación de los servicios que satisfagan las necesidades del consumidor. 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2564904"/>
            <a:ext cx="8229600" cy="2880320"/>
          </a:xfr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es-ES" b="1" dirty="0" smtClean="0"/>
              <a:t>   La </a:t>
            </a:r>
            <a:r>
              <a:rPr lang="es-ES" b="1" dirty="0"/>
              <a:t>Constitución </a:t>
            </a:r>
            <a:r>
              <a:rPr lang="es-ES" b="1" dirty="0" smtClean="0"/>
              <a:t>Colombia </a:t>
            </a:r>
            <a:r>
              <a:rPr lang="es-ES" b="1" dirty="0" smtClean="0"/>
              <a:t>, </a:t>
            </a:r>
            <a:r>
              <a:rPr lang="es-ES" b="1" dirty="0"/>
              <a:t>faculta al Congreso para expedir leyes tendientes a la regulación de la transferencia de tecnología y la generación, difusión y aplicación de los conocimientos científicos y tecnológicos que requiere el desarrollo nacional. 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</TotalTime>
  <Words>491</Words>
  <Application>Microsoft Office PowerPoint</Application>
  <PresentationFormat>Presentación en pantalla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Civil</vt:lpstr>
      <vt:lpstr>TRANSFERENCIA DE TECNOLOGIA</vt:lpstr>
      <vt:lpstr>La transferencia de tecnología</vt:lpstr>
      <vt:lpstr>Presentación de PowerPoint</vt:lpstr>
      <vt:lpstr>La Selección</vt:lpstr>
      <vt:lpstr>La negociación</vt:lpstr>
      <vt:lpstr>La absorción</vt:lpstr>
      <vt:lpstr>Presentación de PowerPoint</vt:lpstr>
      <vt:lpstr>Presentación de PowerPoint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TRANSFERENCIA DE TECNOLOGIA</dc:title>
  <dc:creator>Valued Acer Customer</dc:creator>
  <cp:lastModifiedBy>Luffi</cp:lastModifiedBy>
  <cp:revision>3</cp:revision>
  <dcterms:created xsi:type="dcterms:W3CDTF">2012-04-10T16:41:07Z</dcterms:created>
  <dcterms:modified xsi:type="dcterms:W3CDTF">2013-07-21T21:39:07Z</dcterms:modified>
</cp:coreProperties>
</file>