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2" r:id="rId6"/>
    <p:sldId id="261"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62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5" d="100"/>
          <a:sy n="105" d="100"/>
        </p:scale>
        <p:origin x="-14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11" name="10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E88DCA1-DB17-4D87-9415-860A3406DFDB}" type="datetimeFigureOut">
              <a:rPr lang="en-US" smtClean="0"/>
              <a:t>5/25/2014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8FD781E-1E16-4254-B995-9FF6DF842329}" type="slidenum">
              <a:rPr lang="es-EC" smtClean="0"/>
              <a:t>‹Nº›</a:t>
            </a:fld>
            <a:endParaRPr lang="es-EC"/>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88DCA1-DB17-4D87-9415-860A3406DFDB}" type="datetimeFigureOut">
              <a:rPr lang="en-US" smtClean="0"/>
              <a:t>5/25/2014</a:t>
            </a:fld>
            <a:endParaRPr lang="es-EC"/>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C"/>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8FD781E-1E16-4254-B995-9FF6DF842329}"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ec/imgres?imgurl=http://mbarra.files.wordpress.com/2007/06/imagen3.jpg&amp;imgrefurl=http://mbarra.wordpress.com/&amp;usg=__MIQB03lBIz31j7MlADtNtMFGch8=&amp;h=430&amp;w=634&amp;sz=31&amp;hl=es&amp;start=69&amp;um=1&amp;tbnid=3tBj2eVpvgLnYM:&amp;tbnh=93&amp;tbnw=137&amp;prev=/images?q=tic's&amp;start=60&amp;ndsp=20&amp;um=1&amp;hl=es&amp;sa=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s.wikipedia.org/wiki/Archivo:2005ICT.PN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lum bright="70000" contrast="-70000"/>
          </a:blip>
          <a:srcRect/>
          <a:stretch>
            <a:fillRect/>
          </a:stretch>
        </p:blipFill>
        <p:spPr bwMode="auto">
          <a:xfrm>
            <a:off x="-52097" y="1"/>
            <a:ext cx="9267567" cy="6857999"/>
          </a:xfrm>
          <a:prstGeom prst="rect">
            <a:avLst/>
          </a:prstGeom>
          <a:ln>
            <a:noFill/>
          </a:ln>
          <a:effectLst>
            <a:softEdge rad="112500"/>
          </a:effectLst>
        </p:spPr>
      </p:pic>
      <p:sp>
        <p:nvSpPr>
          <p:cNvPr id="6" name="1 Título"/>
          <p:cNvSpPr>
            <a:spLocks noGrp="1"/>
          </p:cNvSpPr>
          <p:nvPr>
            <p:ph type="ctrTitle"/>
          </p:nvPr>
        </p:nvSpPr>
        <p:spPr>
          <a:xfrm>
            <a:off x="685800" y="2601917"/>
            <a:ext cx="7772400" cy="1470025"/>
          </a:xfrm>
        </p:spPr>
        <p:txBody>
          <a:bodyPr>
            <a:noAutofit/>
          </a:bodyPr>
          <a:lstStyle/>
          <a:p>
            <a:r>
              <a:rPr lang="es-MX" sz="6000" b="1" dirty="0" smtClean="0">
                <a:solidFill>
                  <a:srgbClr val="F6862A"/>
                </a:solidFill>
                <a:latin typeface="DFKai-SB" pitchFamily="65" charset="-120"/>
                <a:ea typeface="DFKai-SB" pitchFamily="65" charset="-120"/>
              </a:rPr>
              <a:t>NUEVAS TECNOLOGIAS  DE INFORMACION</a:t>
            </a:r>
            <a:endParaRPr lang="es-MX" sz="6000" dirty="0">
              <a:solidFill>
                <a:srgbClr val="F6862A"/>
              </a:solidFill>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642918"/>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500034" y="928670"/>
            <a:ext cx="4714908" cy="1107996"/>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MX" altLang="ko-KR"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Qué </a:t>
            </a:r>
            <a:r>
              <a:rPr lang="es-MX" altLang="ko-KR" sz="28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son las </a:t>
            </a:r>
            <a:r>
              <a:rPr lang="es-MX" altLang="ko-KR" sz="2800" b="1" i="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NTIC´s</a:t>
            </a:r>
            <a: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t/>
            </a:r>
            <a:b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br>
            <a:endParaRPr lang="es-VE" altLang="ko-KR" sz="20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099" name="Text Box 4"/>
          <p:cNvSpPr txBox="1">
            <a:spLocks noChangeArrowheads="1"/>
          </p:cNvSpPr>
          <p:nvPr/>
        </p:nvSpPr>
        <p:spPr bwMode="auto">
          <a:xfrm>
            <a:off x="1042988" y="4076700"/>
            <a:ext cx="7364412" cy="1187450"/>
          </a:xfrm>
          <a:prstGeom prst="rect">
            <a:avLst/>
          </a:prstGeom>
          <a:noFill/>
          <a:ln w="9525">
            <a:noFill/>
            <a:miter lim="800000"/>
            <a:headEnd/>
            <a:tailEnd/>
          </a:ln>
        </p:spPr>
        <p:txBody>
          <a:bodyPr>
            <a:spAutoFit/>
          </a:bodyPr>
          <a:lstStyle/>
          <a:p>
            <a:pPr marL="342900" indent="-342900" algn="ctr"/>
            <a:r>
              <a:rPr lang="es-VE" altLang="ko-KR" sz="2400" b="1">
                <a:solidFill>
                  <a:schemeClr val="bg1"/>
                </a:solidFill>
                <a:ea typeface="Gulim" pitchFamily="34" charset="-127"/>
              </a:rPr>
              <a:t>¿Cómo perciben a las Tecnologías de Información y Comunicación?</a:t>
            </a:r>
            <a:endParaRPr lang="es-VE" altLang="ko-KR" sz="2000" b="1">
              <a:solidFill>
                <a:schemeClr val="bg1"/>
              </a:solidFill>
              <a:ea typeface="Gulim" pitchFamily="34" charset="-127"/>
            </a:endParaRPr>
          </a:p>
          <a:p>
            <a:pPr marL="342900" indent="-342900">
              <a:buFontTx/>
              <a:buAutoNum type="arabicPeriod"/>
            </a:pPr>
            <a:endParaRPr lang="es-ES" sz="2400" b="1">
              <a:solidFill>
                <a:schemeClr val="bg1"/>
              </a:solidFill>
            </a:endParaRPr>
          </a:p>
        </p:txBody>
      </p:sp>
      <p:pic>
        <p:nvPicPr>
          <p:cNvPr id="4100" name="Picture 6" descr="j0382673"/>
          <p:cNvPicPr>
            <a:picLocks noChangeAspect="1" noChangeArrowheads="1"/>
          </p:cNvPicPr>
          <p:nvPr/>
        </p:nvPicPr>
        <p:blipFill>
          <a:blip r:embed="rId2"/>
          <a:srcRect t="16254" b="10477"/>
          <a:stretch>
            <a:fillRect/>
          </a:stretch>
        </p:blipFill>
        <p:spPr bwMode="auto">
          <a:xfrm>
            <a:off x="6584950" y="188913"/>
            <a:ext cx="2317750" cy="2376487"/>
          </a:xfrm>
          <a:prstGeom prst="rect">
            <a:avLst/>
          </a:prstGeom>
          <a:noFill/>
          <a:ln w="9525">
            <a:noFill/>
            <a:miter lim="800000"/>
            <a:headEnd/>
            <a:tailEnd/>
          </a:ln>
        </p:spPr>
      </p:pic>
      <p:sp>
        <p:nvSpPr>
          <p:cNvPr id="5" name="4 Rectángulo"/>
          <p:cNvSpPr/>
          <p:nvPr/>
        </p:nvSpPr>
        <p:spPr>
          <a:xfrm>
            <a:off x="571472" y="2643182"/>
            <a:ext cx="7286676" cy="3582519"/>
          </a:xfrm>
          <a:prstGeom prst="rect">
            <a:avLst/>
          </a:prstGeom>
        </p:spPr>
        <p:txBody>
          <a:bodyPr wrap="square">
            <a:spAutoFit/>
          </a:bodyPr>
          <a:lstStyle/>
          <a:p>
            <a:pPr marL="342900" indent="-342900" algn="just">
              <a:lnSpc>
                <a:spcPct val="90000"/>
              </a:lnSpc>
              <a:spcBef>
                <a:spcPct val="20000"/>
              </a:spcBef>
              <a:buFontTx/>
              <a:buChar char="•"/>
            </a:pPr>
            <a:r>
              <a:rPr lang="es-ES" sz="2800" dirty="0" smtClean="0">
                <a:latin typeface="Calibri" pitchFamily="34" charset="0"/>
              </a:rPr>
              <a:t>Son aquellas herramientas computacionales e informáticas que procesan, almacenan, sintetizan, recuperan y presentan información representada de la más variada forma. Es un conjunto de herramientas, soportes y canales para el tratamiento y acceso a la información. Constituyen nuevos soportes y canales para dar forma, registrar, almacenar y difundir contenidos.</a:t>
            </a:r>
            <a:endParaRPr lang="es-VE" sz="2800" dirty="0"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642918"/>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500034" y="928670"/>
            <a:ext cx="4714908" cy="1538883"/>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MX" altLang="ko-KR"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Ventajas que ofrecen las </a:t>
            </a:r>
            <a:r>
              <a:rPr lang="es-MX" altLang="ko-KR" sz="2800"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Ntic´s</a:t>
            </a:r>
            <a: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t/>
            </a:r>
            <a:b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br>
            <a:endParaRPr lang="es-VE" altLang="ko-KR" sz="20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099" name="Text Box 4"/>
          <p:cNvSpPr txBox="1">
            <a:spLocks noChangeArrowheads="1"/>
          </p:cNvSpPr>
          <p:nvPr/>
        </p:nvSpPr>
        <p:spPr bwMode="auto">
          <a:xfrm>
            <a:off x="1042988" y="4076700"/>
            <a:ext cx="7364412" cy="1187450"/>
          </a:xfrm>
          <a:prstGeom prst="rect">
            <a:avLst/>
          </a:prstGeom>
          <a:noFill/>
          <a:ln w="9525">
            <a:noFill/>
            <a:miter lim="800000"/>
            <a:headEnd/>
            <a:tailEnd/>
          </a:ln>
        </p:spPr>
        <p:txBody>
          <a:bodyPr>
            <a:spAutoFit/>
          </a:bodyPr>
          <a:lstStyle/>
          <a:p>
            <a:pPr marL="342900" indent="-342900" algn="ctr"/>
            <a:r>
              <a:rPr lang="es-VE" altLang="ko-KR" sz="2400" b="1">
                <a:solidFill>
                  <a:schemeClr val="bg1"/>
                </a:solidFill>
                <a:ea typeface="Gulim" pitchFamily="34" charset="-127"/>
              </a:rPr>
              <a:t>¿Cómo perciben a las Tecnologías de Información y Comunicación?</a:t>
            </a:r>
            <a:endParaRPr lang="es-VE" altLang="ko-KR" sz="2000" b="1">
              <a:solidFill>
                <a:schemeClr val="bg1"/>
              </a:solidFill>
              <a:ea typeface="Gulim" pitchFamily="34" charset="-127"/>
            </a:endParaRPr>
          </a:p>
          <a:p>
            <a:pPr marL="342900" indent="-342900">
              <a:buFontTx/>
              <a:buAutoNum type="arabicPeriod"/>
            </a:pPr>
            <a:endParaRPr lang="es-ES" sz="2400" b="1">
              <a:solidFill>
                <a:schemeClr val="bg1"/>
              </a:solidFill>
            </a:endParaRPr>
          </a:p>
        </p:txBody>
      </p:sp>
      <p:sp>
        <p:nvSpPr>
          <p:cNvPr id="7" name="3 CuadroTexto"/>
          <p:cNvSpPr txBox="1">
            <a:spLocks noChangeArrowheads="1"/>
          </p:cNvSpPr>
          <p:nvPr/>
        </p:nvSpPr>
        <p:spPr bwMode="auto">
          <a:xfrm>
            <a:off x="714348" y="2327215"/>
            <a:ext cx="7786687" cy="4308872"/>
          </a:xfrm>
          <a:prstGeom prst="rect">
            <a:avLst/>
          </a:prstGeom>
          <a:noFill/>
          <a:ln w="9525">
            <a:noFill/>
            <a:miter lim="800000"/>
            <a:headEnd/>
            <a:tailEnd/>
          </a:ln>
        </p:spPr>
        <p:txBody>
          <a:bodyPr>
            <a:spAutoFit/>
          </a:bodyPr>
          <a:lstStyle/>
          <a:p>
            <a:endParaRPr lang="es-ES" sz="1600" dirty="0">
              <a:latin typeface="Calibri" pitchFamily="34" charset="0"/>
            </a:endParaRPr>
          </a:p>
          <a:p>
            <a:pPr marL="36000" algn="just"/>
            <a:r>
              <a:rPr lang="es-ES" sz="2400" dirty="0">
                <a:latin typeface="Calibri" pitchFamily="34" charset="0"/>
              </a:rPr>
              <a:t>Las </a:t>
            </a:r>
            <a:r>
              <a:rPr lang="es-ES" sz="2400" dirty="0" smtClean="0">
                <a:latin typeface="Calibri" pitchFamily="34" charset="0"/>
              </a:rPr>
              <a:t>ventajas son:</a:t>
            </a:r>
          </a:p>
          <a:p>
            <a:pPr marL="36000" algn="just"/>
            <a:endParaRPr lang="es-ES" sz="2400" dirty="0">
              <a:latin typeface="Calibri" pitchFamily="34" charset="0"/>
            </a:endParaRPr>
          </a:p>
          <a:p>
            <a:pPr marL="950400" lvl="2" algn="just">
              <a:buFont typeface="Arial" pitchFamily="34" charset="0"/>
              <a:buChar char="•"/>
            </a:pPr>
            <a:r>
              <a:rPr lang="es-ES" sz="2400" dirty="0">
                <a:latin typeface="Calibri" pitchFamily="34" charset="0"/>
              </a:rPr>
              <a:t>Comunicación fácil y a bajo coste.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Espacios de difusión, </a:t>
            </a:r>
            <a:r>
              <a:rPr lang="es-ES" sz="2400" dirty="0" err="1" smtClean="0">
                <a:latin typeface="Calibri" pitchFamily="34" charset="0"/>
              </a:rPr>
              <a:t>ejem</a:t>
            </a:r>
            <a:r>
              <a:rPr lang="es-ES" sz="2400" dirty="0" smtClean="0">
                <a:latin typeface="Calibri" pitchFamily="34" charset="0"/>
              </a:rPr>
              <a:t>. </a:t>
            </a:r>
            <a:r>
              <a:rPr lang="es-ES" sz="2400" dirty="0">
                <a:latin typeface="Calibri" pitchFamily="34" charset="0"/>
              </a:rPr>
              <a:t>[</a:t>
            </a:r>
            <a:r>
              <a:rPr lang="es-ES" sz="2400" dirty="0" err="1">
                <a:latin typeface="Calibri" pitchFamily="34" charset="0"/>
              </a:rPr>
              <a:t>Ciberactivismo</a:t>
            </a:r>
            <a:r>
              <a:rPr lang="es-ES" sz="2400" dirty="0">
                <a:latin typeface="Calibri" pitchFamily="34" charset="0"/>
              </a:rPr>
              <a:t>].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Presencia mundial en el sector.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Mayor respuesta y velocidad a sus fines.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Coordinación central y distribuida para la mejor toma de decisiones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Mayor impacto .</a:t>
            </a:r>
            <a:endParaRPr lang="es-ES_tradnl" sz="2400" dirty="0">
              <a:latin typeface="Calibri" pitchFamily="34" charset="0"/>
            </a:endParaRPr>
          </a:p>
          <a:p>
            <a:pPr marL="950400" lvl="2" algn="just">
              <a:buFont typeface="Arial" pitchFamily="34" charset="0"/>
              <a:buChar char="•"/>
            </a:pPr>
            <a:r>
              <a:rPr lang="es-ES" sz="2400" dirty="0">
                <a:latin typeface="Calibri" pitchFamily="34" charset="0"/>
              </a:rPr>
              <a:t>Mejor respuesta.</a:t>
            </a:r>
          </a:p>
          <a:p>
            <a:pPr algn="just"/>
            <a:endParaRPr lang="es-ES" dirty="0">
              <a:latin typeface="Calibri" pitchFamily="34" charset="0"/>
            </a:endParaRPr>
          </a:p>
        </p:txBody>
      </p:sp>
      <p:pic>
        <p:nvPicPr>
          <p:cNvPr id="9" name="6 Imagen" descr="http://tbn3.google.com/images?q=tbn:3tBj2eVpvgLnYM:http://mbarra.files.wordpress.com/2007/06/imagen3.jpg">
            <a:hlinkClick r:id="rId2"/>
          </p:cNvPr>
          <p:cNvPicPr>
            <a:picLocks noChangeAspect="1" noChangeArrowheads="1"/>
          </p:cNvPicPr>
          <p:nvPr/>
        </p:nvPicPr>
        <p:blipFill>
          <a:blip r:embed="rId3"/>
          <a:srcRect/>
          <a:stretch>
            <a:fillRect/>
          </a:stretch>
        </p:blipFill>
        <p:spPr bwMode="auto">
          <a:xfrm>
            <a:off x="5929322" y="714356"/>
            <a:ext cx="2573615" cy="12858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642918"/>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500034" y="928670"/>
            <a:ext cx="4714908" cy="1538883"/>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MX" altLang="ko-KR" sz="2800"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desVentajas</a:t>
            </a:r>
            <a:r>
              <a:rPr lang="es-MX" altLang="ko-KR"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 de las </a:t>
            </a:r>
            <a:r>
              <a:rPr lang="es-MX" altLang="ko-KR" sz="2800"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ntic´s</a:t>
            </a:r>
            <a: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t/>
            </a:r>
            <a:b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br>
            <a:endParaRPr lang="es-VE" altLang="ko-KR" sz="20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099" name="Text Box 4"/>
          <p:cNvSpPr txBox="1">
            <a:spLocks noChangeArrowheads="1"/>
          </p:cNvSpPr>
          <p:nvPr/>
        </p:nvSpPr>
        <p:spPr bwMode="auto">
          <a:xfrm>
            <a:off x="1042988" y="4076700"/>
            <a:ext cx="7364412" cy="1187450"/>
          </a:xfrm>
          <a:prstGeom prst="rect">
            <a:avLst/>
          </a:prstGeom>
          <a:noFill/>
          <a:ln w="9525">
            <a:noFill/>
            <a:miter lim="800000"/>
            <a:headEnd/>
            <a:tailEnd/>
          </a:ln>
        </p:spPr>
        <p:txBody>
          <a:bodyPr>
            <a:spAutoFit/>
          </a:bodyPr>
          <a:lstStyle/>
          <a:p>
            <a:pPr marL="342900" indent="-342900" algn="ctr"/>
            <a:r>
              <a:rPr lang="es-VE" altLang="ko-KR" sz="2400" b="1">
                <a:solidFill>
                  <a:schemeClr val="bg1"/>
                </a:solidFill>
                <a:ea typeface="Gulim" pitchFamily="34" charset="-127"/>
              </a:rPr>
              <a:t>¿Cómo perciben a las Tecnologías de Información y Comunicación?</a:t>
            </a:r>
            <a:endParaRPr lang="es-VE" altLang="ko-KR" sz="2000" b="1">
              <a:solidFill>
                <a:schemeClr val="bg1"/>
              </a:solidFill>
              <a:ea typeface="Gulim" pitchFamily="34" charset="-127"/>
            </a:endParaRPr>
          </a:p>
          <a:p>
            <a:pPr marL="342900" indent="-342900">
              <a:buFontTx/>
              <a:buAutoNum type="arabicPeriod"/>
            </a:pPr>
            <a:endParaRPr lang="es-ES" sz="2400" b="1">
              <a:solidFill>
                <a:schemeClr val="bg1"/>
              </a:solidFill>
            </a:endParaRPr>
          </a:p>
        </p:txBody>
      </p:sp>
      <p:sp>
        <p:nvSpPr>
          <p:cNvPr id="7" name="3 CuadroTexto"/>
          <p:cNvSpPr txBox="1">
            <a:spLocks noChangeArrowheads="1"/>
          </p:cNvSpPr>
          <p:nvPr/>
        </p:nvSpPr>
        <p:spPr bwMode="auto">
          <a:xfrm>
            <a:off x="857256" y="2894484"/>
            <a:ext cx="7786687" cy="2677656"/>
          </a:xfrm>
          <a:prstGeom prst="rect">
            <a:avLst/>
          </a:prstGeom>
          <a:noFill/>
          <a:ln w="9525">
            <a:noFill/>
            <a:miter lim="800000"/>
            <a:headEnd/>
            <a:tailEnd/>
          </a:ln>
        </p:spPr>
        <p:txBody>
          <a:bodyPr>
            <a:spAutoFit/>
          </a:bodyPr>
          <a:lstStyle/>
          <a:p>
            <a:pPr algn="just"/>
            <a:r>
              <a:rPr lang="es-ES" sz="2400" dirty="0" smtClean="0">
                <a:latin typeface="Calibri" pitchFamily="34" charset="0"/>
              </a:rPr>
              <a:t>Las </a:t>
            </a:r>
            <a:r>
              <a:rPr lang="es-ES" sz="2400" dirty="0">
                <a:latin typeface="Calibri" pitchFamily="34" charset="0"/>
              </a:rPr>
              <a:t>desventajas que se pueden observar en la utilización de las tecnologías de información y comunicación son:</a:t>
            </a:r>
            <a:endParaRPr lang="es-ES_tradnl" sz="2400" dirty="0">
              <a:latin typeface="Calibri" pitchFamily="34" charset="0"/>
            </a:endParaRPr>
          </a:p>
          <a:p>
            <a:pPr algn="just"/>
            <a:r>
              <a:rPr lang="es-ES" sz="2400" dirty="0">
                <a:latin typeface="Calibri" pitchFamily="34" charset="0"/>
              </a:rPr>
              <a:t> </a:t>
            </a:r>
            <a:endParaRPr lang="es-ES_tradnl" sz="2400" dirty="0">
              <a:latin typeface="Calibri" pitchFamily="34" charset="0"/>
            </a:endParaRPr>
          </a:p>
          <a:p>
            <a:pPr lvl="3" algn="just">
              <a:buFont typeface="Arial" pitchFamily="34" charset="0"/>
              <a:buChar char="•"/>
            </a:pPr>
            <a:r>
              <a:rPr lang="es-ES" sz="2400" dirty="0">
                <a:latin typeface="Calibri" pitchFamily="34" charset="0"/>
              </a:rPr>
              <a:t>Falta de privacidad </a:t>
            </a:r>
            <a:endParaRPr lang="es-ES_tradnl" sz="2400" dirty="0">
              <a:latin typeface="Calibri" pitchFamily="34" charset="0"/>
            </a:endParaRPr>
          </a:p>
          <a:p>
            <a:pPr lvl="3" algn="just">
              <a:buFont typeface="Arial" pitchFamily="34" charset="0"/>
              <a:buChar char="•"/>
            </a:pPr>
            <a:r>
              <a:rPr lang="es-ES" sz="2400" dirty="0">
                <a:latin typeface="Calibri" pitchFamily="34" charset="0"/>
              </a:rPr>
              <a:t>Aislamiento </a:t>
            </a:r>
            <a:endParaRPr lang="es-ES_tradnl" sz="2400" dirty="0">
              <a:latin typeface="Calibri" pitchFamily="34" charset="0"/>
            </a:endParaRPr>
          </a:p>
          <a:p>
            <a:pPr lvl="3" algn="just">
              <a:buFont typeface="Arial" pitchFamily="34" charset="0"/>
              <a:buChar char="•"/>
            </a:pPr>
            <a:r>
              <a:rPr lang="es-ES" sz="2400" dirty="0">
                <a:latin typeface="Calibri" pitchFamily="34" charset="0"/>
              </a:rPr>
              <a:t>Fraude </a:t>
            </a:r>
            <a:endParaRPr lang="es-ES_tradnl" sz="2400" dirty="0">
              <a:latin typeface="Calibri" pitchFamily="34" charset="0"/>
            </a:endParaRPr>
          </a:p>
          <a:p>
            <a:pPr lvl="3" algn="just">
              <a:buFont typeface="Arial" pitchFamily="34" charset="0"/>
              <a:buChar char="•"/>
            </a:pPr>
            <a:r>
              <a:rPr lang="es-ES" sz="2400" dirty="0">
                <a:latin typeface="Calibri" pitchFamily="34" charset="0"/>
              </a:rPr>
              <a:t>Merma los puestos de trabajo </a:t>
            </a:r>
            <a:endParaRPr lang="es-ES_tradnl" sz="2400" dirty="0">
              <a:latin typeface="Calibri" pitchFamily="34" charset="0"/>
            </a:endParaRPr>
          </a:p>
        </p:txBody>
      </p:sp>
      <p:pic>
        <p:nvPicPr>
          <p:cNvPr id="4100" name="Picture 4" descr="http://nellyusvi.files.wordpress.com/2010/06/collage-desventajas-de-las-tics-en-latinoamerica.jpg"/>
          <p:cNvPicPr>
            <a:picLocks noChangeAspect="1" noChangeArrowheads="1"/>
          </p:cNvPicPr>
          <p:nvPr/>
        </p:nvPicPr>
        <p:blipFill>
          <a:blip r:embed="rId2" cstate="print"/>
          <a:srcRect/>
          <a:stretch>
            <a:fillRect/>
          </a:stretch>
        </p:blipFill>
        <p:spPr bwMode="auto">
          <a:xfrm>
            <a:off x="6000760" y="571480"/>
            <a:ext cx="2761000" cy="20717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642918"/>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500034" y="928670"/>
            <a:ext cx="4714908" cy="1538883"/>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MX" altLang="ko-KR"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Características de  las </a:t>
            </a:r>
            <a:r>
              <a:rPr lang="es-MX" altLang="ko-KR" sz="2800"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ntic´s</a:t>
            </a:r>
            <a: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t/>
            </a:r>
            <a:b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br>
            <a:endParaRPr lang="es-VE" altLang="ko-KR" sz="20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099" name="Text Box 4"/>
          <p:cNvSpPr txBox="1">
            <a:spLocks noChangeArrowheads="1"/>
          </p:cNvSpPr>
          <p:nvPr/>
        </p:nvSpPr>
        <p:spPr bwMode="auto">
          <a:xfrm>
            <a:off x="1042988" y="4076700"/>
            <a:ext cx="7364412" cy="1187450"/>
          </a:xfrm>
          <a:prstGeom prst="rect">
            <a:avLst/>
          </a:prstGeom>
          <a:noFill/>
          <a:ln w="9525">
            <a:noFill/>
            <a:miter lim="800000"/>
            <a:headEnd/>
            <a:tailEnd/>
          </a:ln>
        </p:spPr>
        <p:txBody>
          <a:bodyPr>
            <a:spAutoFit/>
          </a:bodyPr>
          <a:lstStyle/>
          <a:p>
            <a:pPr marL="342900" indent="-342900" algn="ctr"/>
            <a:r>
              <a:rPr lang="es-VE" altLang="ko-KR" sz="2400" b="1">
                <a:solidFill>
                  <a:schemeClr val="bg1"/>
                </a:solidFill>
                <a:ea typeface="Gulim" pitchFamily="34" charset="-127"/>
              </a:rPr>
              <a:t>¿Cómo perciben a las Tecnologías de Información y Comunicación?</a:t>
            </a:r>
            <a:endParaRPr lang="es-VE" altLang="ko-KR" sz="2000" b="1">
              <a:solidFill>
                <a:schemeClr val="bg1"/>
              </a:solidFill>
              <a:ea typeface="Gulim" pitchFamily="34" charset="-127"/>
            </a:endParaRPr>
          </a:p>
          <a:p>
            <a:pPr marL="342900" indent="-342900">
              <a:buFontTx/>
              <a:buAutoNum type="arabicPeriod"/>
            </a:pPr>
            <a:endParaRPr lang="es-ES" sz="2400" b="1">
              <a:solidFill>
                <a:schemeClr val="bg1"/>
              </a:solidFill>
            </a:endParaRPr>
          </a:p>
        </p:txBody>
      </p:sp>
      <p:sp>
        <p:nvSpPr>
          <p:cNvPr id="8" name="7 CuadroTexto"/>
          <p:cNvSpPr txBox="1"/>
          <p:nvPr/>
        </p:nvSpPr>
        <p:spPr>
          <a:xfrm>
            <a:off x="642938" y="2489856"/>
            <a:ext cx="8001000" cy="3939540"/>
          </a:xfrm>
          <a:prstGeom prst="rect">
            <a:avLst/>
          </a:prstGeom>
          <a:noFill/>
        </p:spPr>
        <p:txBody>
          <a:bodyPr>
            <a:spAutoFit/>
          </a:bodyPr>
          <a:lstStyle/>
          <a:p>
            <a:pPr algn="just" fontAlgn="auto">
              <a:spcBef>
                <a:spcPts val="0"/>
              </a:spcBef>
              <a:spcAft>
                <a:spcPts val="0"/>
              </a:spcAft>
              <a:buFont typeface="Wingdings" pitchFamily="2" charset="2"/>
              <a:buChar char="Ø"/>
              <a:defRPr/>
            </a:pPr>
            <a:r>
              <a:rPr lang="es-ES" sz="2400" dirty="0">
                <a:latin typeface="Tahoma" pitchFamily="34" charset="0"/>
                <a:ea typeface="Tahoma" pitchFamily="34" charset="0"/>
                <a:cs typeface="Tahoma" pitchFamily="34" charset="0"/>
              </a:rPr>
              <a:t>Son de carácter innovador y creativo, pues dan acceso ha nuevas formas de comunicación. </a:t>
            </a:r>
            <a:endParaRPr lang="es-ES_tradnl" sz="2400" dirty="0">
              <a:latin typeface="Tahoma" pitchFamily="34" charset="0"/>
              <a:ea typeface="Tahoma" pitchFamily="34" charset="0"/>
              <a:cs typeface="Tahoma" pitchFamily="34" charset="0"/>
            </a:endParaRPr>
          </a:p>
          <a:p>
            <a:pPr algn="just" fontAlgn="auto">
              <a:spcBef>
                <a:spcPts val="0"/>
              </a:spcBef>
              <a:spcAft>
                <a:spcPts val="0"/>
              </a:spcAft>
              <a:defRPr/>
            </a:pPr>
            <a:r>
              <a:rPr lang="es-ES" sz="2400" dirty="0">
                <a:latin typeface="Tahoma" pitchFamily="34" charset="0"/>
                <a:ea typeface="Tahoma" pitchFamily="34" charset="0"/>
                <a:cs typeface="Tahoma" pitchFamily="34" charset="0"/>
              </a:rPr>
              <a:t> </a:t>
            </a:r>
            <a:endParaRPr lang="es-ES_tradnl" sz="2400" dirty="0">
              <a:latin typeface="Tahoma" pitchFamily="34" charset="0"/>
              <a:ea typeface="Tahoma" pitchFamily="34" charset="0"/>
              <a:cs typeface="Tahoma" pitchFamily="34" charset="0"/>
            </a:endParaRPr>
          </a:p>
          <a:p>
            <a:pPr marL="177800" indent="-177800" algn="just" fontAlgn="auto">
              <a:spcBef>
                <a:spcPts val="0"/>
              </a:spcBef>
              <a:spcAft>
                <a:spcPts val="0"/>
              </a:spcAft>
              <a:buFont typeface="Wingdings" pitchFamily="2" charset="2"/>
              <a:buChar char="Ø"/>
              <a:defRPr/>
            </a:pPr>
            <a:r>
              <a:rPr lang="es-ES" sz="2400" dirty="0">
                <a:latin typeface="Tahoma" pitchFamily="34" charset="0"/>
                <a:ea typeface="Tahoma" pitchFamily="34" charset="0"/>
                <a:cs typeface="Tahoma" pitchFamily="34" charset="0"/>
              </a:rPr>
              <a:t>Tienen mayor influencia y beneficia en mayor proporción al área educativa ya que la hace   más accesible y dinámica. </a:t>
            </a:r>
            <a:endParaRPr lang="es-ES_tradnl" sz="2400" dirty="0">
              <a:latin typeface="Tahoma" pitchFamily="34" charset="0"/>
              <a:ea typeface="Tahoma" pitchFamily="34" charset="0"/>
              <a:cs typeface="Tahoma" pitchFamily="34" charset="0"/>
            </a:endParaRPr>
          </a:p>
          <a:p>
            <a:pPr algn="just" fontAlgn="auto">
              <a:spcBef>
                <a:spcPts val="0"/>
              </a:spcBef>
              <a:spcAft>
                <a:spcPts val="0"/>
              </a:spcAft>
              <a:defRPr/>
            </a:pPr>
            <a:r>
              <a:rPr lang="es-ES" sz="2400" dirty="0">
                <a:latin typeface="Tahoma" pitchFamily="34" charset="0"/>
                <a:ea typeface="Tahoma" pitchFamily="34" charset="0"/>
                <a:cs typeface="Tahoma" pitchFamily="34" charset="0"/>
              </a:rPr>
              <a:t> </a:t>
            </a:r>
            <a:endParaRPr lang="es-ES_tradnl" sz="2400" dirty="0">
              <a:latin typeface="Tahoma" pitchFamily="34" charset="0"/>
              <a:ea typeface="Tahoma" pitchFamily="34" charset="0"/>
              <a:cs typeface="Tahoma" pitchFamily="34" charset="0"/>
            </a:endParaRPr>
          </a:p>
          <a:p>
            <a:pPr marL="177800" indent="-177800" algn="just" fontAlgn="auto">
              <a:spcBef>
                <a:spcPts val="0"/>
              </a:spcBef>
              <a:spcAft>
                <a:spcPts val="0"/>
              </a:spcAft>
              <a:buFont typeface="Wingdings" pitchFamily="2" charset="2"/>
              <a:buChar char="Ø"/>
              <a:defRPr/>
            </a:pPr>
            <a:r>
              <a:rPr lang="es-ES" sz="2400" dirty="0">
                <a:latin typeface="Tahoma" pitchFamily="34" charset="0"/>
                <a:ea typeface="Tahoma" pitchFamily="34" charset="0"/>
                <a:cs typeface="Tahoma" pitchFamily="34" charset="0"/>
              </a:rPr>
              <a:t>Son considerados temas de debate publico y político, pues su utilización implica un futuro prometedor. </a:t>
            </a:r>
            <a:endParaRPr lang="es-ES_tradnl" sz="1600" dirty="0">
              <a:latin typeface="+mn-lt"/>
            </a:endParaRPr>
          </a:p>
          <a:p>
            <a:pPr fontAlgn="auto">
              <a:spcBef>
                <a:spcPts val="0"/>
              </a:spcBef>
              <a:spcAft>
                <a:spcPts val="0"/>
              </a:spcAft>
              <a:defRPr/>
            </a:pPr>
            <a:endParaRPr lang="es-ES_tradnl" sz="1600" dirty="0">
              <a:latin typeface="+mn-lt"/>
            </a:endParaRPr>
          </a:p>
          <a:p>
            <a:pPr fontAlgn="auto">
              <a:spcBef>
                <a:spcPts val="0"/>
              </a:spcBef>
              <a:spcAft>
                <a:spcPts val="0"/>
              </a:spcAft>
              <a:defRPr/>
            </a:pPr>
            <a:endParaRPr lang="es-ES_tradnl" dirty="0">
              <a:latin typeface="+mn-lt"/>
            </a:endParaRPr>
          </a:p>
        </p:txBody>
      </p:sp>
      <p:pic>
        <p:nvPicPr>
          <p:cNvPr id="20482" name="Picture 2" descr="http://2.bp.blogspot.com/_cuIxVw82rd0/SwFo8GqS3GI/AAAAAAAAAAw/j3iDis1hOLg/s320/imagen+tics.jpg"/>
          <p:cNvPicPr>
            <a:picLocks noChangeAspect="1" noChangeArrowheads="1"/>
          </p:cNvPicPr>
          <p:nvPr/>
        </p:nvPicPr>
        <p:blipFill>
          <a:blip r:embed="rId2"/>
          <a:srcRect/>
          <a:stretch>
            <a:fillRect/>
          </a:stretch>
        </p:blipFill>
        <p:spPr bwMode="auto">
          <a:xfrm>
            <a:off x="6215074" y="571480"/>
            <a:ext cx="2085217" cy="192882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642918"/>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500034" y="928670"/>
            <a:ext cx="4714908" cy="1538883"/>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MX" altLang="ko-KR"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Características de  las </a:t>
            </a:r>
            <a:r>
              <a:rPr lang="es-MX" altLang="ko-KR" sz="2800"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ntic´s</a:t>
            </a:r>
            <a: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t/>
            </a:r>
            <a:br>
              <a:rPr lang="es-MX"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rPr>
            </a:br>
            <a:endParaRPr lang="es-VE" altLang="ko-KR" sz="20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099" name="Text Box 4"/>
          <p:cNvSpPr txBox="1">
            <a:spLocks noChangeArrowheads="1"/>
          </p:cNvSpPr>
          <p:nvPr/>
        </p:nvSpPr>
        <p:spPr bwMode="auto">
          <a:xfrm>
            <a:off x="1042988" y="4076700"/>
            <a:ext cx="7364412" cy="1187450"/>
          </a:xfrm>
          <a:prstGeom prst="rect">
            <a:avLst/>
          </a:prstGeom>
          <a:noFill/>
          <a:ln w="9525">
            <a:noFill/>
            <a:miter lim="800000"/>
            <a:headEnd/>
            <a:tailEnd/>
          </a:ln>
        </p:spPr>
        <p:txBody>
          <a:bodyPr>
            <a:spAutoFit/>
          </a:bodyPr>
          <a:lstStyle/>
          <a:p>
            <a:pPr marL="342900" indent="-342900" algn="ctr"/>
            <a:r>
              <a:rPr lang="es-VE" altLang="ko-KR" sz="2400" b="1">
                <a:solidFill>
                  <a:schemeClr val="bg1"/>
                </a:solidFill>
                <a:ea typeface="Gulim" pitchFamily="34" charset="-127"/>
              </a:rPr>
              <a:t>¿Cómo perciben a las Tecnologías de Información y Comunicación?</a:t>
            </a:r>
            <a:endParaRPr lang="es-VE" altLang="ko-KR" sz="2000" b="1">
              <a:solidFill>
                <a:schemeClr val="bg1"/>
              </a:solidFill>
              <a:ea typeface="Gulim" pitchFamily="34" charset="-127"/>
            </a:endParaRPr>
          </a:p>
          <a:p>
            <a:pPr marL="342900" indent="-342900">
              <a:buFontTx/>
              <a:buAutoNum type="arabicPeriod"/>
            </a:pPr>
            <a:endParaRPr lang="es-ES" sz="2400" b="1">
              <a:solidFill>
                <a:schemeClr val="bg1"/>
              </a:solidFill>
            </a:endParaRPr>
          </a:p>
        </p:txBody>
      </p:sp>
      <p:sp>
        <p:nvSpPr>
          <p:cNvPr id="8" name="7 CuadroTexto"/>
          <p:cNvSpPr txBox="1"/>
          <p:nvPr/>
        </p:nvSpPr>
        <p:spPr>
          <a:xfrm>
            <a:off x="642938" y="2612967"/>
            <a:ext cx="8001000" cy="3816429"/>
          </a:xfrm>
          <a:prstGeom prst="rect">
            <a:avLst/>
          </a:prstGeom>
          <a:noFill/>
        </p:spPr>
        <p:txBody>
          <a:bodyPr>
            <a:spAutoFit/>
          </a:bodyPr>
          <a:lstStyle/>
          <a:p>
            <a:pPr algn="just" fontAlgn="auto">
              <a:spcBef>
                <a:spcPts val="0"/>
              </a:spcBef>
              <a:spcAft>
                <a:spcPts val="0"/>
              </a:spcAft>
              <a:buFont typeface="Wingdings" pitchFamily="2" charset="2"/>
              <a:buChar char="Ø"/>
              <a:defRPr/>
            </a:pPr>
            <a:endParaRPr lang="es-ES_tradnl" sz="1600" dirty="0">
              <a:latin typeface="+mn-lt"/>
            </a:endParaRPr>
          </a:p>
          <a:p>
            <a:pPr algn="just" fontAlgn="auto">
              <a:spcBef>
                <a:spcPts val="0"/>
              </a:spcBef>
              <a:spcAft>
                <a:spcPts val="0"/>
              </a:spcAft>
              <a:buFont typeface="Wingdings" pitchFamily="2" charset="2"/>
              <a:buChar char="Ø"/>
              <a:defRPr/>
            </a:pPr>
            <a:r>
              <a:rPr lang="es-ES" sz="2400" dirty="0">
                <a:latin typeface="Tahoma" pitchFamily="34" charset="0"/>
                <a:ea typeface="Tahoma" pitchFamily="34" charset="0"/>
                <a:cs typeface="Tahoma" pitchFamily="34" charset="0"/>
              </a:rPr>
              <a:t>Se relacionan con mayor frecuencia con el uso de la Internet y la informática. </a:t>
            </a:r>
          </a:p>
          <a:p>
            <a:pPr algn="just" fontAlgn="auto">
              <a:spcBef>
                <a:spcPts val="0"/>
              </a:spcBef>
              <a:spcAft>
                <a:spcPts val="0"/>
              </a:spcAft>
              <a:defRPr/>
            </a:pPr>
            <a:endParaRPr lang="es-ES" sz="2400" dirty="0" smtClean="0">
              <a:latin typeface="Tahoma" pitchFamily="34" charset="0"/>
              <a:ea typeface="Tahoma" pitchFamily="34" charset="0"/>
              <a:cs typeface="Tahoma" pitchFamily="34" charset="0"/>
            </a:endParaRPr>
          </a:p>
          <a:p>
            <a:pPr algn="just" fontAlgn="auto">
              <a:spcBef>
                <a:spcPts val="0"/>
              </a:spcBef>
              <a:spcAft>
                <a:spcPts val="0"/>
              </a:spcAft>
              <a:defRPr/>
            </a:pPr>
            <a:endParaRPr lang="es-ES" sz="2400" dirty="0">
              <a:latin typeface="Tahoma" pitchFamily="34" charset="0"/>
              <a:ea typeface="Tahoma" pitchFamily="34" charset="0"/>
              <a:cs typeface="Tahoma" pitchFamily="34" charset="0"/>
            </a:endParaRPr>
          </a:p>
          <a:p>
            <a:pPr marL="177800" indent="-177800" algn="just" fontAlgn="auto">
              <a:spcBef>
                <a:spcPts val="0"/>
              </a:spcBef>
              <a:spcAft>
                <a:spcPts val="0"/>
              </a:spcAft>
              <a:buFont typeface="Wingdings" pitchFamily="2" charset="2"/>
              <a:buChar char="Ø"/>
              <a:defRPr/>
            </a:pPr>
            <a:r>
              <a:rPr lang="es-ES" sz="2400" dirty="0">
                <a:latin typeface="Tahoma" pitchFamily="34" charset="0"/>
                <a:ea typeface="Tahoma" pitchFamily="34" charset="0"/>
                <a:cs typeface="Tahoma" pitchFamily="34" charset="0"/>
              </a:rPr>
              <a:t>Con esto surge entonces una nueva forma de concebir </a:t>
            </a:r>
            <a:r>
              <a:rPr lang="es-ES" sz="2400" dirty="0" smtClean="0">
                <a:latin typeface="Tahoma" pitchFamily="34" charset="0"/>
                <a:ea typeface="Tahoma" pitchFamily="34" charset="0"/>
                <a:cs typeface="Tahoma" pitchFamily="34" charset="0"/>
              </a:rPr>
              <a:t>a la computadora como </a:t>
            </a:r>
            <a:r>
              <a:rPr lang="es-ES" sz="2400" dirty="0">
                <a:latin typeface="Tahoma" pitchFamily="34" charset="0"/>
                <a:ea typeface="Tahoma" pitchFamily="34" charset="0"/>
                <a:cs typeface="Tahoma" pitchFamily="34" charset="0"/>
              </a:rPr>
              <a:t>la introducción de las nuevas teorías sobre la obtención de conocimientos y el empleo de las tecnologías de información y comunicación.</a:t>
            </a:r>
            <a:endParaRPr lang="es-ES_tradnl" sz="2400" dirty="0">
              <a:latin typeface="Tahoma" pitchFamily="34" charset="0"/>
              <a:ea typeface="Tahoma" pitchFamily="34" charset="0"/>
              <a:cs typeface="Tahoma" pitchFamily="34" charset="0"/>
            </a:endParaRPr>
          </a:p>
          <a:p>
            <a:pPr fontAlgn="auto">
              <a:spcBef>
                <a:spcPts val="0"/>
              </a:spcBef>
              <a:spcAft>
                <a:spcPts val="0"/>
              </a:spcAft>
              <a:defRPr/>
            </a:pPr>
            <a:endParaRPr lang="es-ES_tradnl" sz="1600" dirty="0">
              <a:latin typeface="+mn-lt"/>
            </a:endParaRPr>
          </a:p>
          <a:p>
            <a:pPr fontAlgn="auto">
              <a:spcBef>
                <a:spcPts val="0"/>
              </a:spcBef>
              <a:spcAft>
                <a:spcPts val="0"/>
              </a:spcAft>
              <a:defRPr/>
            </a:pPr>
            <a:endParaRPr lang="es-ES_tradnl" dirty="0">
              <a:latin typeface="+mn-lt"/>
            </a:endParaRPr>
          </a:p>
        </p:txBody>
      </p:sp>
      <p:pic>
        <p:nvPicPr>
          <p:cNvPr id="9" name="Picture 2" descr="http://2.bp.blogspot.com/_cuIxVw82rd0/SwFo8GqS3GI/AAAAAAAAAAw/j3iDis1hOLg/s320/imagen+tics.jpg"/>
          <p:cNvPicPr>
            <a:picLocks noChangeAspect="1" noChangeArrowheads="1"/>
          </p:cNvPicPr>
          <p:nvPr/>
        </p:nvPicPr>
        <p:blipFill>
          <a:blip r:embed="rId2"/>
          <a:srcRect/>
          <a:stretch>
            <a:fillRect/>
          </a:stretch>
        </p:blipFill>
        <p:spPr bwMode="auto">
          <a:xfrm>
            <a:off x="6215074" y="571480"/>
            <a:ext cx="2085217" cy="192882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571480"/>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357158" y="785794"/>
            <a:ext cx="5143536" cy="1107996"/>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EC" altLang="ko-K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Países que adoptan esta corriente tecnológica</a:t>
            </a:r>
            <a:endParaRPr lang="es-VE" altLang="ko-KR"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5 CuadroTexto"/>
          <p:cNvSpPr txBox="1">
            <a:spLocks noChangeArrowheads="1"/>
          </p:cNvSpPr>
          <p:nvPr/>
        </p:nvSpPr>
        <p:spPr bwMode="auto">
          <a:xfrm>
            <a:off x="428596" y="1928802"/>
            <a:ext cx="8286808" cy="2308324"/>
          </a:xfrm>
          <a:prstGeom prst="rect">
            <a:avLst/>
          </a:prstGeom>
          <a:noFill/>
          <a:ln w="9525">
            <a:noFill/>
            <a:miter lim="800000"/>
            <a:headEnd/>
            <a:tailEnd/>
          </a:ln>
        </p:spPr>
        <p:txBody>
          <a:bodyPr wrap="square">
            <a:spAutoFit/>
          </a:bodyPr>
          <a:lstStyle/>
          <a:p>
            <a:pPr algn="just"/>
            <a:r>
              <a:rPr lang="es-ES" dirty="0">
                <a:latin typeface="Tahoma" pitchFamily="34" charset="0"/>
                <a:ea typeface="Tahoma" pitchFamily="34" charset="0"/>
                <a:cs typeface="Tahoma" pitchFamily="34" charset="0"/>
              </a:rPr>
              <a:t>Las principales tecnologías de información y </a:t>
            </a:r>
            <a:r>
              <a:rPr lang="es-ES" dirty="0" smtClean="0">
                <a:latin typeface="Tahoma" pitchFamily="34" charset="0"/>
                <a:ea typeface="Tahoma" pitchFamily="34" charset="0"/>
                <a:cs typeface="Tahoma" pitchFamily="34" charset="0"/>
              </a:rPr>
              <a:t>comunicación, </a:t>
            </a:r>
            <a:r>
              <a:rPr lang="es-ES" dirty="0">
                <a:latin typeface="Tahoma" pitchFamily="34" charset="0"/>
                <a:ea typeface="Tahoma" pitchFamily="34" charset="0"/>
                <a:cs typeface="Tahoma" pitchFamily="34" charset="0"/>
              </a:rPr>
              <a:t>son utilizadas </a:t>
            </a:r>
            <a:r>
              <a:rPr lang="es-ES" dirty="0" smtClean="0">
                <a:latin typeface="Tahoma" pitchFamily="34" charset="0"/>
                <a:ea typeface="Tahoma" pitchFamily="34" charset="0"/>
                <a:cs typeface="Tahoma" pitchFamily="34" charset="0"/>
              </a:rPr>
              <a:t>estos países : </a:t>
            </a:r>
            <a:r>
              <a:rPr lang="es-ES" dirty="0">
                <a:latin typeface="Tahoma" pitchFamily="34" charset="0"/>
                <a:ea typeface="Tahoma" pitchFamily="34" charset="0"/>
                <a:cs typeface="Tahoma" pitchFamily="34" charset="0"/>
              </a:rPr>
              <a:t>Argentina, Brasil, Chile, Colombia, México, Perú y Venezuela y </a:t>
            </a:r>
            <a:r>
              <a:rPr lang="es-ES" dirty="0" smtClean="0">
                <a:latin typeface="Tahoma" pitchFamily="34" charset="0"/>
                <a:ea typeface="Tahoma" pitchFamily="34" charset="0"/>
                <a:cs typeface="Tahoma" pitchFamily="34" charset="0"/>
              </a:rPr>
              <a:t>los países </a:t>
            </a:r>
            <a:r>
              <a:rPr lang="es-ES" dirty="0">
                <a:latin typeface="Tahoma" pitchFamily="34" charset="0"/>
                <a:ea typeface="Tahoma" pitchFamily="34" charset="0"/>
                <a:cs typeface="Tahoma" pitchFamily="34" charset="0"/>
              </a:rPr>
              <a:t>más poderosos del mundo: </a:t>
            </a:r>
            <a:r>
              <a:rPr lang="es-ES" dirty="0" smtClean="0">
                <a:latin typeface="Tahoma" pitchFamily="34" charset="0"/>
                <a:ea typeface="Tahoma" pitchFamily="34" charset="0"/>
                <a:cs typeface="Tahoma" pitchFamily="34" charset="0"/>
              </a:rPr>
              <a:t>Estados </a:t>
            </a:r>
            <a:r>
              <a:rPr lang="es-ES" dirty="0">
                <a:latin typeface="Tahoma" pitchFamily="34" charset="0"/>
                <a:ea typeface="Tahoma" pitchFamily="34" charset="0"/>
                <a:cs typeface="Tahoma" pitchFamily="34" charset="0"/>
              </a:rPr>
              <a:t>Unidos, Canadá, Japón, Alemania, Francia, Italia y Reino Unido.</a:t>
            </a:r>
            <a:endParaRPr lang="es-ES_tradnl" dirty="0">
              <a:latin typeface="Tahoma" pitchFamily="34" charset="0"/>
              <a:ea typeface="Tahoma" pitchFamily="34" charset="0"/>
              <a:cs typeface="Tahoma" pitchFamily="34" charset="0"/>
            </a:endParaRPr>
          </a:p>
          <a:p>
            <a:pPr algn="just"/>
            <a:r>
              <a:rPr lang="es-ES" dirty="0">
                <a:latin typeface="Tahoma" pitchFamily="34" charset="0"/>
                <a:ea typeface="Tahoma" pitchFamily="34" charset="0"/>
                <a:cs typeface="Tahoma" pitchFamily="34" charset="0"/>
              </a:rPr>
              <a:t> </a:t>
            </a:r>
            <a:endParaRPr lang="es-ES_tradnl" dirty="0">
              <a:latin typeface="Tahoma" pitchFamily="34" charset="0"/>
              <a:ea typeface="Tahoma" pitchFamily="34" charset="0"/>
              <a:cs typeface="Tahoma" pitchFamily="34" charset="0"/>
            </a:endParaRPr>
          </a:p>
          <a:p>
            <a:pPr algn="just"/>
            <a:r>
              <a:rPr lang="es-ES" dirty="0">
                <a:latin typeface="Tahoma" pitchFamily="34" charset="0"/>
                <a:ea typeface="Tahoma" pitchFamily="34" charset="0"/>
                <a:cs typeface="Tahoma" pitchFamily="34" charset="0"/>
              </a:rPr>
              <a:t>Las estadísticas e investigaciones soportan el hecho de que las Tics han constituido la clave del desarrollo y crecimiento económico de los países durante los últimos años</a:t>
            </a:r>
            <a:r>
              <a:rPr lang="es-ES" dirty="0" smtClean="0">
                <a:latin typeface="Tahoma" pitchFamily="34" charset="0"/>
                <a:ea typeface="Tahoma" pitchFamily="34" charset="0"/>
                <a:cs typeface="Tahoma" pitchFamily="34" charset="0"/>
              </a:rPr>
              <a:t>.</a:t>
            </a:r>
            <a:endParaRPr lang="es-ES_tradnl" dirty="0">
              <a:latin typeface="Calibri" pitchFamily="34" charset="0"/>
            </a:endParaRPr>
          </a:p>
        </p:txBody>
      </p:sp>
      <p:pic>
        <p:nvPicPr>
          <p:cNvPr id="10" name="9 Imagen" descr="http://upload.wikimedia.org/wikipedia/commons/thumb/2/21/2005ICT.PNG/180px-2005ICT.PNG">
            <a:hlinkClick r:id="rId2" tooltip="&quot;Consumo de tecnologías de la información y la comunicación en 2005&quot;"/>
          </p:cNvPr>
          <p:cNvPicPr/>
          <p:nvPr/>
        </p:nvPicPr>
        <p:blipFill>
          <a:blip r:embed="rId3"/>
          <a:srcRect/>
          <a:stretch>
            <a:fillRect/>
          </a:stretch>
        </p:blipFill>
        <p:spPr bwMode="auto">
          <a:xfrm>
            <a:off x="1357312" y="4143375"/>
            <a:ext cx="6215083" cy="2357459"/>
          </a:xfrm>
          <a:prstGeom prst="rect">
            <a:avLst/>
          </a:prstGeom>
          <a:noFill/>
          <a:ln w="9525">
            <a:solidFill>
              <a:schemeClr val="tx1">
                <a:lumMod val="95000"/>
                <a:lumOff val="5000"/>
              </a:schemeClr>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571480"/>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285720" y="975824"/>
            <a:ext cx="5143536" cy="738664"/>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EC" altLang="ko-K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importancia</a:t>
            </a:r>
            <a:endParaRPr lang="es-VE" altLang="ko-KR"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7 Rectángulo"/>
          <p:cNvSpPr/>
          <p:nvPr/>
        </p:nvSpPr>
        <p:spPr>
          <a:xfrm>
            <a:off x="642910" y="2500306"/>
            <a:ext cx="7858180" cy="3785652"/>
          </a:xfrm>
          <a:prstGeom prst="rect">
            <a:avLst/>
          </a:prstGeom>
        </p:spPr>
        <p:txBody>
          <a:bodyPr wrap="square">
            <a:spAutoFit/>
          </a:bodyPr>
          <a:lstStyle/>
          <a:p>
            <a:pPr algn="just"/>
            <a:r>
              <a:rPr lang="es-ES" sz="2400" dirty="0" smtClean="0">
                <a:latin typeface="Tahoma" pitchFamily="34" charset="0"/>
                <a:ea typeface="Tahoma" pitchFamily="34" charset="0"/>
                <a:cs typeface="Tahoma" pitchFamily="34" charset="0"/>
              </a:rPr>
              <a:t>El compromiso del sector público junto con el privado y la sociedad civil es promover el desarrollo de las TIC. </a:t>
            </a:r>
          </a:p>
          <a:p>
            <a:pPr algn="just"/>
            <a:endParaRPr lang="es-ES" sz="2400" dirty="0" smtClean="0">
              <a:latin typeface="Tahoma" pitchFamily="34" charset="0"/>
              <a:ea typeface="Tahoma" pitchFamily="34" charset="0"/>
              <a:cs typeface="Tahoma" pitchFamily="34" charset="0"/>
            </a:endParaRPr>
          </a:p>
          <a:p>
            <a:pPr algn="just"/>
            <a:r>
              <a:rPr lang="es-ES" sz="2400" dirty="0" smtClean="0">
                <a:latin typeface="Tahoma" pitchFamily="34" charset="0"/>
                <a:ea typeface="Tahoma" pitchFamily="34" charset="0"/>
                <a:cs typeface="Tahoma" pitchFamily="34" charset="0"/>
              </a:rPr>
              <a:t>El sector público tiene que estudiar la manera de corregir el fracaso de los mercados y alentar la competencia para que la Sociedad de la Información sea una realidad. El sector privado juega un papel importante por sus inversiones en las TIC. Finalmente, la sociedad civil tiene que trabajar en estrecha relación con las comunidades para reforzar toda iniciativa.</a:t>
            </a:r>
          </a:p>
        </p:txBody>
      </p:sp>
      <p:pic>
        <p:nvPicPr>
          <p:cNvPr id="21506" name="Picture 2" descr="http://virtualidadyaprendizaje.wikispaces.com/file/view/telecentro.jpg/34685437/telecentro.jpg"/>
          <p:cNvPicPr>
            <a:picLocks noChangeAspect="1" noChangeArrowheads="1"/>
          </p:cNvPicPr>
          <p:nvPr/>
        </p:nvPicPr>
        <p:blipFill>
          <a:blip r:embed="rId2"/>
          <a:srcRect/>
          <a:stretch>
            <a:fillRect/>
          </a:stretch>
        </p:blipFill>
        <p:spPr bwMode="auto">
          <a:xfrm>
            <a:off x="6429388" y="500042"/>
            <a:ext cx="2061960" cy="178595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entágono"/>
          <p:cNvSpPr/>
          <p:nvPr/>
        </p:nvSpPr>
        <p:spPr>
          <a:xfrm>
            <a:off x="500034" y="571480"/>
            <a:ext cx="5357850" cy="1285884"/>
          </a:xfrm>
          <a:prstGeom prst="homePlate">
            <a:avLst/>
          </a:prstGeom>
          <a:solidFill>
            <a:schemeClr val="bg2"/>
          </a:solidFill>
          <a:effectLst>
            <a:glow rad="139700">
              <a:schemeClr val="accent4">
                <a:satMod val="175000"/>
                <a:alpha val="40000"/>
              </a:schemeClr>
            </a:glow>
            <a:outerShdw blurRad="65500" dist="38100" dir="5400000" rotWithShape="0">
              <a:srgbClr val="000000">
                <a:alpha val="40000"/>
              </a:srgb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C"/>
          </a:p>
        </p:txBody>
      </p:sp>
      <p:sp>
        <p:nvSpPr>
          <p:cNvPr id="4098" name="Text Box 2"/>
          <p:cNvSpPr txBox="1">
            <a:spLocks noChangeArrowheads="1"/>
          </p:cNvSpPr>
          <p:nvPr/>
        </p:nvSpPr>
        <p:spPr bwMode="auto">
          <a:xfrm>
            <a:off x="285720" y="975824"/>
            <a:ext cx="5143536" cy="738664"/>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s-EC" altLang="ko-K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rPr>
              <a:t>importancia</a:t>
            </a:r>
            <a:endParaRPr lang="es-VE" altLang="ko-KR"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Gulim" pitchFamily="34" charset="-127"/>
            </a:endParaRPr>
          </a:p>
          <a:p>
            <a:pPr algn="ctr"/>
            <a:endParaRPr lang="es-E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1506" name="Picture 2" descr="http://virtualidadyaprendizaje.wikispaces.com/file/view/telecentro.jpg/34685437/telecentro.jpg"/>
          <p:cNvPicPr>
            <a:picLocks noChangeAspect="1" noChangeArrowheads="1"/>
          </p:cNvPicPr>
          <p:nvPr/>
        </p:nvPicPr>
        <p:blipFill>
          <a:blip r:embed="rId2"/>
          <a:srcRect/>
          <a:stretch>
            <a:fillRect/>
          </a:stretch>
        </p:blipFill>
        <p:spPr bwMode="auto">
          <a:xfrm>
            <a:off x="6429388" y="500042"/>
            <a:ext cx="2061960" cy="1785950"/>
          </a:xfrm>
          <a:prstGeom prst="rect">
            <a:avLst/>
          </a:prstGeom>
          <a:ln>
            <a:noFill/>
          </a:ln>
          <a:effectLst>
            <a:outerShdw blurRad="190500" algn="tl" rotWithShape="0">
              <a:srgbClr val="000000">
                <a:alpha val="70000"/>
              </a:srgbClr>
            </a:outerShdw>
          </a:effectLst>
        </p:spPr>
      </p:pic>
      <p:sp>
        <p:nvSpPr>
          <p:cNvPr id="7" name="6 Rectángulo"/>
          <p:cNvSpPr/>
          <p:nvPr/>
        </p:nvSpPr>
        <p:spPr>
          <a:xfrm>
            <a:off x="642910" y="2857496"/>
            <a:ext cx="7929618" cy="3108543"/>
          </a:xfrm>
          <a:prstGeom prst="rect">
            <a:avLst/>
          </a:prstGeom>
        </p:spPr>
        <p:txBody>
          <a:bodyPr wrap="square">
            <a:spAutoFit/>
          </a:bodyPr>
          <a:lstStyle/>
          <a:p>
            <a:pPr algn="just"/>
            <a:r>
              <a:rPr lang="es-ES" sz="2800" dirty="0" smtClean="0">
                <a:latin typeface="Tahoma" pitchFamily="34" charset="0"/>
                <a:ea typeface="Tahoma" pitchFamily="34" charset="0"/>
                <a:cs typeface="Tahoma" pitchFamily="34" charset="0"/>
              </a:rPr>
              <a:t>Esta alianza es fundamental para realizar las transformaciones que necesitan los países de la región. Invertir en tecnología no significa descuidar las demás necesidades prioritarias. Por el contrario, esta inversión permite alcanzar e incluso sobrepasar eficazmente las metas en educación, salud y otros sectores estratégicos. </a:t>
            </a:r>
            <a:endParaRPr lang="es-ES_tradnl" sz="28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57</TotalTime>
  <Words>464</Words>
  <Application>Microsoft Office PowerPoint</Application>
  <PresentationFormat>Presentación en pantalla (4:3)</PresentationFormat>
  <Paragraphs>48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Aspecto</vt:lpstr>
      <vt:lpstr>NUEVAS TECNOLOGIAS  DE INFORMACION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NUEVAS TECNOLOGIAS  DE INFORMACION</dc:title>
  <dc:creator>HP</dc:creator>
  <cp:lastModifiedBy>usuario</cp:lastModifiedBy>
  <cp:revision>7</cp:revision>
  <dcterms:created xsi:type="dcterms:W3CDTF">2011-03-24T17:07:12Z</dcterms:created>
  <dcterms:modified xsi:type="dcterms:W3CDTF">2014-05-25T15:41:08Z</dcterms:modified>
</cp:coreProperties>
</file>