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58" r:id="rId4"/>
    <p:sldId id="286" r:id="rId5"/>
    <p:sldId id="259" r:id="rId6"/>
    <p:sldId id="260" r:id="rId7"/>
    <p:sldId id="261" r:id="rId8"/>
    <p:sldId id="284" r:id="rId9"/>
    <p:sldId id="262" r:id="rId10"/>
    <p:sldId id="285" r:id="rId11"/>
    <p:sldId id="263" r:id="rId12"/>
    <p:sldId id="265" r:id="rId13"/>
    <p:sldId id="288" r:id="rId14"/>
    <p:sldId id="287" r:id="rId15"/>
    <p:sldId id="266" r:id="rId16"/>
    <p:sldId id="268" r:id="rId17"/>
    <p:sldId id="270" r:id="rId18"/>
    <p:sldId id="271" r:id="rId1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B8521B-18FE-4A21-8A59-D7DE1B3CF2C0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95DF6624-9804-48F1-A20F-D797D56EF63C}">
      <dgm:prSet phldrT="[Texto]"/>
      <dgm:spPr/>
      <dgm:t>
        <a:bodyPr/>
        <a:lstStyle/>
        <a:p>
          <a:r>
            <a:rPr lang="es-MX" b="1" dirty="0" smtClean="0"/>
            <a:t>TRABAJADORES</a:t>
          </a:r>
        </a:p>
        <a:p>
          <a:r>
            <a:rPr lang="es-MX" dirty="0" smtClean="0"/>
            <a:t>* Aptitudes</a:t>
          </a:r>
        </a:p>
        <a:p>
          <a:r>
            <a:rPr lang="es-MX" dirty="0" smtClean="0"/>
            <a:t>* Físicas</a:t>
          </a:r>
        </a:p>
        <a:p>
          <a:r>
            <a:rPr lang="es-MX" dirty="0" smtClean="0"/>
            <a:t>* Psicológicas</a:t>
          </a:r>
        </a:p>
      </dgm:t>
    </dgm:pt>
    <dgm:pt modelId="{2BA5E6D9-ADFE-4656-8700-C25CC1208EE3}" type="parTrans" cxnId="{A58DB0AE-E994-4BE2-9B38-603BBABAB148}">
      <dgm:prSet/>
      <dgm:spPr/>
      <dgm:t>
        <a:bodyPr/>
        <a:lstStyle/>
        <a:p>
          <a:endParaRPr lang="es-ES"/>
        </a:p>
      </dgm:t>
    </dgm:pt>
    <dgm:pt modelId="{D4AC3CBB-73FF-4FCF-B339-5CB481DE5303}" type="sibTrans" cxnId="{A58DB0AE-E994-4BE2-9B38-603BBABAB148}">
      <dgm:prSet/>
      <dgm:spPr/>
      <dgm:t>
        <a:bodyPr/>
        <a:lstStyle/>
        <a:p>
          <a:endParaRPr lang="es-ES"/>
        </a:p>
      </dgm:t>
    </dgm:pt>
    <dgm:pt modelId="{2A07AE15-E125-4485-AAB6-6EEB85325B96}">
      <dgm:prSet phldrT="[Texto]"/>
      <dgm:spPr/>
      <dgm:t>
        <a:bodyPr/>
        <a:lstStyle/>
        <a:p>
          <a:r>
            <a:rPr lang="es-MX" b="1" dirty="0" smtClean="0"/>
            <a:t>TECNOLOGÍA</a:t>
          </a:r>
        </a:p>
        <a:p>
          <a:r>
            <a:rPr lang="es-MX" dirty="0" smtClean="0"/>
            <a:t>* Herramientas</a:t>
          </a:r>
        </a:p>
        <a:p>
          <a:r>
            <a:rPr lang="es-MX" dirty="0" smtClean="0"/>
            <a:t>* Maquinaria y Equipos</a:t>
          </a:r>
        </a:p>
        <a:p>
          <a:r>
            <a:rPr lang="es-MX" dirty="0" smtClean="0"/>
            <a:t>* Organización</a:t>
          </a:r>
          <a:endParaRPr lang="es-ES" dirty="0"/>
        </a:p>
      </dgm:t>
    </dgm:pt>
    <dgm:pt modelId="{74A8C1B7-6C81-4005-88A5-1B92AFE2F587}" type="parTrans" cxnId="{EEBE034F-4828-4590-9725-C3D3D30AB820}">
      <dgm:prSet/>
      <dgm:spPr/>
      <dgm:t>
        <a:bodyPr/>
        <a:lstStyle/>
        <a:p>
          <a:endParaRPr lang="es-ES"/>
        </a:p>
      </dgm:t>
    </dgm:pt>
    <dgm:pt modelId="{18CA83E6-DA1F-404B-8D71-BB3EE77E2603}" type="sibTrans" cxnId="{EEBE034F-4828-4590-9725-C3D3D30AB820}">
      <dgm:prSet/>
      <dgm:spPr/>
      <dgm:t>
        <a:bodyPr/>
        <a:lstStyle/>
        <a:p>
          <a:endParaRPr lang="es-ES"/>
        </a:p>
      </dgm:t>
    </dgm:pt>
    <dgm:pt modelId="{1FB3ADB8-E126-450F-9E6B-870D527F9137}">
      <dgm:prSet phldrT="[Texto]"/>
      <dgm:spPr/>
      <dgm:t>
        <a:bodyPr/>
        <a:lstStyle/>
        <a:p>
          <a:r>
            <a:rPr lang="es-MX" b="1" dirty="0" smtClean="0"/>
            <a:t>TRABAJO</a:t>
          </a:r>
        </a:p>
        <a:p>
          <a:r>
            <a:rPr lang="es-MX" dirty="0" smtClean="0"/>
            <a:t>* Carga Física</a:t>
          </a:r>
        </a:p>
        <a:p>
          <a:r>
            <a:rPr lang="es-MX" dirty="0" smtClean="0"/>
            <a:t>* Carga Psicológica</a:t>
          </a:r>
        </a:p>
        <a:p>
          <a:r>
            <a:rPr lang="es-MX" dirty="0" smtClean="0"/>
            <a:t>* Ambiente</a:t>
          </a:r>
          <a:endParaRPr lang="es-ES" dirty="0"/>
        </a:p>
      </dgm:t>
    </dgm:pt>
    <dgm:pt modelId="{1F33283B-C1BF-4C3E-A22A-20DA02F18514}" type="parTrans" cxnId="{8F910DD0-D851-488F-8225-CF977845EBE7}">
      <dgm:prSet/>
      <dgm:spPr/>
      <dgm:t>
        <a:bodyPr/>
        <a:lstStyle/>
        <a:p>
          <a:endParaRPr lang="es-ES"/>
        </a:p>
      </dgm:t>
    </dgm:pt>
    <dgm:pt modelId="{47741CC3-09BC-4180-98B4-E2C7CD6104E4}" type="sibTrans" cxnId="{8F910DD0-D851-488F-8225-CF977845EBE7}">
      <dgm:prSet/>
      <dgm:spPr/>
      <dgm:t>
        <a:bodyPr/>
        <a:lstStyle/>
        <a:p>
          <a:endParaRPr lang="es-ES"/>
        </a:p>
      </dgm:t>
    </dgm:pt>
    <dgm:pt modelId="{38428129-6BDD-4576-8E4C-1AE9559549F0}" type="pres">
      <dgm:prSet presAssocID="{CEB8521B-18FE-4A21-8A59-D7DE1B3CF2C0}" presName="compositeShape" presStyleCnt="0">
        <dgm:presLayoutVars>
          <dgm:chMax val="7"/>
          <dgm:dir/>
          <dgm:resizeHandles val="exact"/>
        </dgm:presLayoutVars>
      </dgm:prSet>
      <dgm:spPr/>
    </dgm:pt>
    <dgm:pt modelId="{B6F456FA-A666-4FCE-BF62-30AB15B2B70E}" type="pres">
      <dgm:prSet presAssocID="{95DF6624-9804-48F1-A20F-D797D56EF63C}" presName="circ1" presStyleLbl="vennNode1" presStyleIdx="0" presStyleCnt="3"/>
      <dgm:spPr/>
      <dgm:t>
        <a:bodyPr/>
        <a:lstStyle/>
        <a:p>
          <a:endParaRPr lang="es-ES"/>
        </a:p>
      </dgm:t>
    </dgm:pt>
    <dgm:pt modelId="{0A14B4E3-5F09-4690-B7DA-1FA2A318AA52}" type="pres">
      <dgm:prSet presAssocID="{95DF6624-9804-48F1-A20F-D797D56EF6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B22E667-8255-4D83-9DFB-AE40EBBA5A87}" type="pres">
      <dgm:prSet presAssocID="{2A07AE15-E125-4485-AAB6-6EEB85325B96}" presName="circ2" presStyleLbl="vennNode1" presStyleIdx="1" presStyleCnt="3"/>
      <dgm:spPr/>
      <dgm:t>
        <a:bodyPr/>
        <a:lstStyle/>
        <a:p>
          <a:endParaRPr lang="es-ES"/>
        </a:p>
      </dgm:t>
    </dgm:pt>
    <dgm:pt modelId="{FDD6E5C9-FCF7-490C-8E77-6CABA51C6C82}" type="pres">
      <dgm:prSet presAssocID="{2A07AE15-E125-4485-AAB6-6EEB85325B9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6F73DCD-D687-4C94-BAC9-F67FB87E73CC}" type="pres">
      <dgm:prSet presAssocID="{1FB3ADB8-E126-450F-9E6B-870D527F9137}" presName="circ3" presStyleLbl="vennNode1" presStyleIdx="2" presStyleCnt="3"/>
      <dgm:spPr/>
      <dgm:t>
        <a:bodyPr/>
        <a:lstStyle/>
        <a:p>
          <a:endParaRPr lang="es-ES"/>
        </a:p>
      </dgm:t>
    </dgm:pt>
    <dgm:pt modelId="{3A299D28-E3B4-4CCE-8D27-DB4EA54398B7}" type="pres">
      <dgm:prSet presAssocID="{1FB3ADB8-E126-450F-9E6B-870D527F913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58DB0AE-E994-4BE2-9B38-603BBABAB148}" srcId="{CEB8521B-18FE-4A21-8A59-D7DE1B3CF2C0}" destId="{95DF6624-9804-48F1-A20F-D797D56EF63C}" srcOrd="0" destOrd="0" parTransId="{2BA5E6D9-ADFE-4656-8700-C25CC1208EE3}" sibTransId="{D4AC3CBB-73FF-4FCF-B339-5CB481DE5303}"/>
    <dgm:cxn modelId="{EEBE034F-4828-4590-9725-C3D3D30AB820}" srcId="{CEB8521B-18FE-4A21-8A59-D7DE1B3CF2C0}" destId="{2A07AE15-E125-4485-AAB6-6EEB85325B96}" srcOrd="1" destOrd="0" parTransId="{74A8C1B7-6C81-4005-88A5-1B92AFE2F587}" sibTransId="{18CA83E6-DA1F-404B-8D71-BB3EE77E2603}"/>
    <dgm:cxn modelId="{113F5674-EB72-4216-B673-FCA815F92EE6}" type="presOf" srcId="{CEB8521B-18FE-4A21-8A59-D7DE1B3CF2C0}" destId="{38428129-6BDD-4576-8E4C-1AE9559549F0}" srcOrd="0" destOrd="0" presId="urn:microsoft.com/office/officeart/2005/8/layout/venn1"/>
    <dgm:cxn modelId="{7DFB45A1-D737-4FC5-8A59-25D91A6FF959}" type="presOf" srcId="{95DF6624-9804-48F1-A20F-D797D56EF63C}" destId="{0A14B4E3-5F09-4690-B7DA-1FA2A318AA52}" srcOrd="1" destOrd="0" presId="urn:microsoft.com/office/officeart/2005/8/layout/venn1"/>
    <dgm:cxn modelId="{A703E0B3-C086-4724-98A0-9FDCD1C47123}" type="presOf" srcId="{1FB3ADB8-E126-450F-9E6B-870D527F9137}" destId="{D6F73DCD-D687-4C94-BAC9-F67FB87E73CC}" srcOrd="0" destOrd="0" presId="urn:microsoft.com/office/officeart/2005/8/layout/venn1"/>
    <dgm:cxn modelId="{CDE626EE-740D-4848-AF55-63E67FA7CE53}" type="presOf" srcId="{1FB3ADB8-E126-450F-9E6B-870D527F9137}" destId="{3A299D28-E3B4-4CCE-8D27-DB4EA54398B7}" srcOrd="1" destOrd="0" presId="urn:microsoft.com/office/officeart/2005/8/layout/venn1"/>
    <dgm:cxn modelId="{747C29BD-3F5E-4F76-B17F-77153574FBAA}" type="presOf" srcId="{2A07AE15-E125-4485-AAB6-6EEB85325B96}" destId="{4B22E667-8255-4D83-9DFB-AE40EBBA5A87}" srcOrd="0" destOrd="0" presId="urn:microsoft.com/office/officeart/2005/8/layout/venn1"/>
    <dgm:cxn modelId="{8F910DD0-D851-488F-8225-CF977845EBE7}" srcId="{CEB8521B-18FE-4A21-8A59-D7DE1B3CF2C0}" destId="{1FB3ADB8-E126-450F-9E6B-870D527F9137}" srcOrd="2" destOrd="0" parTransId="{1F33283B-C1BF-4C3E-A22A-20DA02F18514}" sibTransId="{47741CC3-09BC-4180-98B4-E2C7CD6104E4}"/>
    <dgm:cxn modelId="{B44460F5-CFD2-436B-AB1D-B864C7DBDDBE}" type="presOf" srcId="{2A07AE15-E125-4485-AAB6-6EEB85325B96}" destId="{FDD6E5C9-FCF7-490C-8E77-6CABA51C6C82}" srcOrd="1" destOrd="0" presId="urn:microsoft.com/office/officeart/2005/8/layout/venn1"/>
    <dgm:cxn modelId="{48207243-0F97-4025-9EA0-67AF30603506}" type="presOf" srcId="{95DF6624-9804-48F1-A20F-D797D56EF63C}" destId="{B6F456FA-A666-4FCE-BF62-30AB15B2B70E}" srcOrd="0" destOrd="0" presId="urn:microsoft.com/office/officeart/2005/8/layout/venn1"/>
    <dgm:cxn modelId="{B905C09A-7927-41B7-A890-7A94E517A75A}" type="presParOf" srcId="{38428129-6BDD-4576-8E4C-1AE9559549F0}" destId="{B6F456FA-A666-4FCE-BF62-30AB15B2B70E}" srcOrd="0" destOrd="0" presId="urn:microsoft.com/office/officeart/2005/8/layout/venn1"/>
    <dgm:cxn modelId="{7E83E939-480F-40D6-BEA3-DA9F70BF3875}" type="presParOf" srcId="{38428129-6BDD-4576-8E4C-1AE9559549F0}" destId="{0A14B4E3-5F09-4690-B7DA-1FA2A318AA52}" srcOrd="1" destOrd="0" presId="urn:microsoft.com/office/officeart/2005/8/layout/venn1"/>
    <dgm:cxn modelId="{B9D9B5CB-0CDC-44D5-ABCA-D866795F0DA8}" type="presParOf" srcId="{38428129-6BDD-4576-8E4C-1AE9559549F0}" destId="{4B22E667-8255-4D83-9DFB-AE40EBBA5A87}" srcOrd="2" destOrd="0" presId="urn:microsoft.com/office/officeart/2005/8/layout/venn1"/>
    <dgm:cxn modelId="{6231857B-0B1F-4E8C-8A11-19A91B788C66}" type="presParOf" srcId="{38428129-6BDD-4576-8E4C-1AE9559549F0}" destId="{FDD6E5C9-FCF7-490C-8E77-6CABA51C6C82}" srcOrd="3" destOrd="0" presId="urn:microsoft.com/office/officeart/2005/8/layout/venn1"/>
    <dgm:cxn modelId="{B62D6B9B-AA75-4479-950B-340F296469BF}" type="presParOf" srcId="{38428129-6BDD-4576-8E4C-1AE9559549F0}" destId="{D6F73DCD-D687-4C94-BAC9-F67FB87E73CC}" srcOrd="4" destOrd="0" presId="urn:microsoft.com/office/officeart/2005/8/layout/venn1"/>
    <dgm:cxn modelId="{412CAAAF-0673-4A12-AC87-282EA8AA295D}" type="presParOf" srcId="{38428129-6BDD-4576-8E4C-1AE9559549F0}" destId="{3A299D28-E3B4-4CCE-8D27-DB4EA54398B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456FA-A666-4FCE-BF62-30AB15B2B70E}">
      <dsp:nvSpPr>
        <dsp:cNvPr id="0" name=""/>
        <dsp:cNvSpPr/>
      </dsp:nvSpPr>
      <dsp:spPr>
        <a:xfrm>
          <a:off x="2593181" y="70544"/>
          <a:ext cx="3386137" cy="338613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b="1" kern="1200" dirty="0" smtClean="0"/>
            <a:t>TRABAJADORES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* Aptitudes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* Físicas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* Psicológicas</a:t>
          </a:r>
        </a:p>
      </dsp:txBody>
      <dsp:txXfrm>
        <a:off x="3044666" y="663118"/>
        <a:ext cx="2483167" cy="1523762"/>
      </dsp:txXfrm>
    </dsp:sp>
    <dsp:sp modelId="{4B22E667-8255-4D83-9DFB-AE40EBBA5A87}">
      <dsp:nvSpPr>
        <dsp:cNvPr id="0" name=""/>
        <dsp:cNvSpPr/>
      </dsp:nvSpPr>
      <dsp:spPr>
        <a:xfrm>
          <a:off x="3815012" y="2186880"/>
          <a:ext cx="3386137" cy="3386137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b="1" kern="1200" dirty="0" smtClean="0"/>
            <a:t>TECNOLOGÍA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* Herramientas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* Maquinaria y Equipos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* Organización</a:t>
          </a:r>
          <a:endParaRPr lang="es-ES" sz="2100" kern="1200" dirty="0"/>
        </a:p>
      </dsp:txBody>
      <dsp:txXfrm>
        <a:off x="4850606" y="3061632"/>
        <a:ext cx="2031682" cy="1862375"/>
      </dsp:txXfrm>
    </dsp:sp>
    <dsp:sp modelId="{D6F73DCD-D687-4C94-BAC9-F67FB87E73CC}">
      <dsp:nvSpPr>
        <dsp:cNvPr id="0" name=""/>
        <dsp:cNvSpPr/>
      </dsp:nvSpPr>
      <dsp:spPr>
        <a:xfrm>
          <a:off x="1371349" y="2186880"/>
          <a:ext cx="3386137" cy="3386137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b="1" kern="1200" dirty="0" smtClean="0"/>
            <a:t>TRABAJO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* Carga Física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* Carga Psicológica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* Ambiente</a:t>
          </a:r>
          <a:endParaRPr lang="es-ES" sz="2100" kern="1200" dirty="0"/>
        </a:p>
      </dsp:txBody>
      <dsp:txXfrm>
        <a:off x="1690211" y="3061632"/>
        <a:ext cx="2031682" cy="1862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98A37-1E4A-443F-83AB-F1A71240B7D0}" type="datetimeFigureOut">
              <a:rPr lang="es-MX" smtClean="0"/>
              <a:pPr/>
              <a:t>25/05/2014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16D15-E92A-46F3-A931-9AE7CDD6D74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3755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16D15-E92A-46F3-A931-9AE7CDD6D74A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B676-4580-4B8C-84E4-72505779D08A}" type="datetimeFigureOut">
              <a:rPr lang="es-MX" smtClean="0"/>
              <a:pPr/>
              <a:t>25/05/2014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67E7006-2ECB-4745-AF4F-185D436DA5E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B676-4580-4B8C-84E4-72505779D08A}" type="datetimeFigureOut">
              <a:rPr lang="es-MX" smtClean="0"/>
              <a:pPr/>
              <a:t>25/05/2014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7006-2ECB-4745-AF4F-185D436DA5E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B676-4580-4B8C-84E4-72505779D08A}" type="datetimeFigureOut">
              <a:rPr lang="es-MX" smtClean="0"/>
              <a:pPr/>
              <a:t>25/05/2014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7006-2ECB-4745-AF4F-185D436DA5E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B676-4580-4B8C-84E4-72505779D08A}" type="datetimeFigureOut">
              <a:rPr lang="es-MX" smtClean="0"/>
              <a:pPr/>
              <a:t>25/05/2014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7006-2ECB-4745-AF4F-185D436DA5E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B676-4580-4B8C-84E4-72505779D08A}" type="datetimeFigureOut">
              <a:rPr lang="es-MX" smtClean="0"/>
              <a:pPr/>
              <a:t>25/05/2014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67E7006-2ECB-4745-AF4F-185D436DA5E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B676-4580-4B8C-84E4-72505779D08A}" type="datetimeFigureOut">
              <a:rPr lang="es-MX" smtClean="0"/>
              <a:pPr/>
              <a:t>25/05/2014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7006-2ECB-4745-AF4F-185D436DA5E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B676-4580-4B8C-84E4-72505779D08A}" type="datetimeFigureOut">
              <a:rPr lang="es-MX" smtClean="0"/>
              <a:pPr/>
              <a:t>25/05/2014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7006-2ECB-4745-AF4F-185D436DA5E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B676-4580-4B8C-84E4-72505779D08A}" type="datetimeFigureOut">
              <a:rPr lang="es-MX" smtClean="0"/>
              <a:pPr/>
              <a:t>25/05/2014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7006-2ECB-4745-AF4F-185D436DA5E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B676-4580-4B8C-84E4-72505779D08A}" type="datetimeFigureOut">
              <a:rPr lang="es-MX" smtClean="0"/>
              <a:pPr/>
              <a:t>25/05/2014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7006-2ECB-4745-AF4F-185D436DA5E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B676-4580-4B8C-84E4-72505779D08A}" type="datetimeFigureOut">
              <a:rPr lang="es-MX" smtClean="0"/>
              <a:pPr/>
              <a:t>25/05/2014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7006-2ECB-4745-AF4F-185D436DA5E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B676-4580-4B8C-84E4-72505779D08A}" type="datetimeFigureOut">
              <a:rPr lang="es-MX" smtClean="0"/>
              <a:pPr/>
              <a:t>25/05/2014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67E7006-2ECB-4745-AF4F-185D436DA5E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B1B676-4580-4B8C-84E4-72505779D08A}" type="datetimeFigureOut">
              <a:rPr lang="es-MX" smtClean="0"/>
              <a:pPr/>
              <a:t>25/05/2014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67E7006-2ECB-4745-AF4F-185D436DA5E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7" Type="http://schemas.openxmlformats.org/officeDocument/2006/relationships/image" Target="../media/image36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6.jpeg"/><Relationship Id="rId4" Type="http://schemas.openxmlformats.org/officeDocument/2006/relationships/diagramData" Target="../diagrams/data1.xml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Riesgos Ergonómicos del Trabajo</a:t>
            </a:r>
            <a:endParaRPr lang="es-MX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0" name="Picture 2" descr="http://t1.gstatic.com/images?q=tbn:ANd9GcSmNnzf8-QAftb3-kXMA69wNMxFBzIr2tpi4lJ2ehkDVyaOmn4&amp;t=1&amp;usg=__0SV7Cil_4z0imW78ztd45SdQiIU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3883228"/>
            <a:ext cx="2405065" cy="26176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Factores de riesgo químicos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s-MX" dirty="0" smtClean="0"/>
              <a:t>Sólidos</a:t>
            </a:r>
          </a:p>
          <a:p>
            <a:pPr marL="514350" indent="-514350">
              <a:buFont typeface="+mj-lt"/>
              <a:buAutoNum type="alphaLcParenR"/>
            </a:pPr>
            <a:r>
              <a:rPr lang="es-MX" dirty="0" smtClean="0"/>
              <a:t>Líquidos</a:t>
            </a:r>
          </a:p>
          <a:p>
            <a:pPr marL="514350" indent="-514350">
              <a:buFont typeface="+mj-lt"/>
              <a:buAutoNum type="alphaLcParenR"/>
            </a:pPr>
            <a:r>
              <a:rPr lang="es-MX" dirty="0" smtClean="0"/>
              <a:t>Gases</a:t>
            </a:r>
          </a:p>
          <a:p>
            <a:pPr marL="514350" indent="-514350">
              <a:buNone/>
            </a:pPr>
            <a:endParaRPr lang="es-MX" dirty="0" smtClean="0"/>
          </a:p>
          <a:p>
            <a:pPr marL="514350" indent="-514350">
              <a:buNone/>
            </a:pPr>
            <a:r>
              <a:rPr lang="es-MX" sz="4000" dirty="0" smtClean="0">
                <a:solidFill>
                  <a:srgbClr val="1F497D"/>
                </a:solidFill>
                <a:latin typeface="Franklin Gothic Book"/>
                <a:ea typeface="+mj-ea"/>
                <a:cs typeface="+mj-cs"/>
              </a:rPr>
              <a:t>Factores de riesgo biológico</a:t>
            </a:r>
          </a:p>
          <a:p>
            <a:pPr marL="514350" indent="-514350">
              <a:buFont typeface="+mj-lt"/>
              <a:buAutoNum type="alphaLcParenR"/>
            </a:pPr>
            <a:r>
              <a:rPr lang="es-MX" dirty="0" smtClean="0"/>
              <a:t>Virus</a:t>
            </a:r>
          </a:p>
          <a:p>
            <a:pPr marL="514350" indent="-514350">
              <a:buFont typeface="+mj-lt"/>
              <a:buAutoNum type="alphaLcParenR"/>
            </a:pPr>
            <a:r>
              <a:rPr lang="es-MX" dirty="0" smtClean="0"/>
              <a:t>Bacterias</a:t>
            </a:r>
          </a:p>
          <a:p>
            <a:pPr marL="514350" indent="-514350">
              <a:buFont typeface="+mj-lt"/>
              <a:buAutoNum type="alphaLcParenR"/>
            </a:pPr>
            <a:r>
              <a:rPr lang="es-MX" dirty="0" smtClean="0"/>
              <a:t>Hongos</a:t>
            </a:r>
          </a:p>
          <a:p>
            <a:pPr marL="514350" indent="-514350">
              <a:buFont typeface="+mj-lt"/>
              <a:buAutoNum type="alphaLcParenR"/>
            </a:pPr>
            <a:r>
              <a:rPr lang="es-MX" dirty="0" smtClean="0"/>
              <a:t>Parásitos</a:t>
            </a:r>
            <a:endParaRPr lang="es-MX" dirty="0"/>
          </a:p>
        </p:txBody>
      </p:sp>
      <p:pic>
        <p:nvPicPr>
          <p:cNvPr id="6146" name="Picture 2" descr="F:\imagenes\imagesCA1PK0J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526494"/>
            <a:ext cx="3071834" cy="1616754"/>
          </a:xfrm>
          <a:prstGeom prst="rect">
            <a:avLst/>
          </a:prstGeom>
          <a:noFill/>
        </p:spPr>
      </p:pic>
      <p:pic>
        <p:nvPicPr>
          <p:cNvPr id="8194" name="Picture 2" descr="http://t1.gstatic.com/images?q=tbn:ANd9GcR_UPD0B5ba9gkIYJfhjwFn8PNmKPQwieyzrmJ6L1YPSkL6QT8&amp;t=1&amp;usg=__x5BZNWoVIOdJVc-D-89wl2S7s_k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4143380"/>
            <a:ext cx="1417868" cy="1062033"/>
          </a:xfrm>
          <a:prstGeom prst="rect">
            <a:avLst/>
          </a:prstGeom>
          <a:noFill/>
        </p:spPr>
      </p:pic>
      <p:pic>
        <p:nvPicPr>
          <p:cNvPr id="8196" name="Picture 4" descr="http://t2.gstatic.com/images?q=tbn:ANd9GcTh-bp2zn3TVYUCwVMa0qOUxZaru-0V7ZpfsPFnb5cHxWhZQek&amp;t=1&amp;h=171&amp;w=217&amp;usg=__NFcz6ouHQPSWbcZ7me-SNVZRMg4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5000636"/>
            <a:ext cx="1613649" cy="1271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943880" cy="1143000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rgbClr val="1F497D"/>
                </a:solidFill>
              </a:rPr>
              <a:t>Factores de riesgo por incompatibilidad ergonómica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s-MX" dirty="0" smtClean="0"/>
              <a:t>Sobrecarga física y mental</a:t>
            </a:r>
          </a:p>
          <a:p>
            <a:pPr marL="514350" indent="-514350">
              <a:buFont typeface="+mj-lt"/>
              <a:buAutoNum type="alphaLcParenR"/>
            </a:pPr>
            <a:r>
              <a:rPr lang="es-MX" dirty="0" smtClean="0"/>
              <a:t>Malas posturas</a:t>
            </a:r>
          </a:p>
          <a:p>
            <a:pPr marL="514350" indent="-514350">
              <a:buFont typeface="+mj-lt"/>
              <a:buAutoNum type="alphaLcParenR"/>
            </a:pPr>
            <a:r>
              <a:rPr lang="es-MX" dirty="0" smtClean="0"/>
              <a:t>Trabajos o actividades repetitivas</a:t>
            </a:r>
          </a:p>
          <a:p>
            <a:pPr marL="514350" indent="-514350">
              <a:buFont typeface="+mj-lt"/>
              <a:buAutoNum type="alphaLcParenR"/>
            </a:pPr>
            <a:endParaRPr lang="es-MX" dirty="0" smtClean="0"/>
          </a:p>
          <a:p>
            <a:pPr marL="514350" indent="-514350">
              <a:buNone/>
            </a:pPr>
            <a:r>
              <a:rPr lang="es-MX" sz="3600" dirty="0" smtClean="0">
                <a:solidFill>
                  <a:srgbClr val="1F497D"/>
                </a:solidFill>
                <a:latin typeface="Franklin Gothic Book"/>
                <a:ea typeface="+mj-ea"/>
                <a:cs typeface="+mj-cs"/>
              </a:rPr>
              <a:t>Factores de riesgo </a:t>
            </a:r>
            <a:r>
              <a:rPr lang="es-MX" sz="3600" dirty="0" err="1" smtClean="0">
                <a:solidFill>
                  <a:srgbClr val="1F497D"/>
                </a:solidFill>
                <a:latin typeface="Franklin Gothic Book"/>
                <a:ea typeface="+mj-ea"/>
                <a:cs typeface="+mj-cs"/>
              </a:rPr>
              <a:t>psico</a:t>
            </a:r>
            <a:r>
              <a:rPr lang="es-MX" sz="3600" dirty="0" smtClean="0">
                <a:solidFill>
                  <a:srgbClr val="1F497D"/>
                </a:solidFill>
                <a:latin typeface="Franklin Gothic Book"/>
                <a:ea typeface="+mj-ea"/>
                <a:cs typeface="+mj-cs"/>
              </a:rPr>
              <a:t>-sociales</a:t>
            </a:r>
          </a:p>
          <a:p>
            <a:pPr marL="514350" indent="-514350">
              <a:buFont typeface="+mj-lt"/>
              <a:buAutoNum type="alphaLcParenR"/>
            </a:pPr>
            <a:r>
              <a:rPr lang="es-MX" dirty="0" smtClean="0"/>
              <a:t>Monotonía</a:t>
            </a:r>
          </a:p>
          <a:p>
            <a:pPr marL="514350" indent="-514350">
              <a:buFont typeface="+mj-lt"/>
              <a:buAutoNum type="alphaLcParenR"/>
            </a:pPr>
            <a:r>
              <a:rPr lang="es-MX" dirty="0" smtClean="0"/>
              <a:t>Aislamiento</a:t>
            </a:r>
          </a:p>
        </p:txBody>
      </p:sp>
      <p:pic>
        <p:nvPicPr>
          <p:cNvPr id="7170" name="Picture 2" descr="F:\imagenes\imagesCA8RYH3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4429132"/>
            <a:ext cx="1314450" cy="1924050"/>
          </a:xfrm>
          <a:prstGeom prst="rect">
            <a:avLst/>
          </a:prstGeom>
          <a:noFill/>
        </p:spPr>
      </p:pic>
      <p:pic>
        <p:nvPicPr>
          <p:cNvPr id="7171" name="Picture 3" descr="F:\imagenes\imagesCAD4CRG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2000240"/>
            <a:ext cx="1962665" cy="1285884"/>
          </a:xfrm>
          <a:prstGeom prst="rect">
            <a:avLst/>
          </a:prstGeom>
          <a:noFill/>
        </p:spPr>
      </p:pic>
      <p:pic>
        <p:nvPicPr>
          <p:cNvPr id="7172" name="Picture 4" descr="F:\imagenes\imagesCAQFICC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928670"/>
            <a:ext cx="1742502" cy="1304923"/>
          </a:xfrm>
          <a:prstGeom prst="rect">
            <a:avLst/>
          </a:prstGeom>
          <a:noFill/>
        </p:spPr>
      </p:pic>
      <p:pic>
        <p:nvPicPr>
          <p:cNvPr id="7173" name="Picture 5" descr="F:\imagenes\mobbing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4071942"/>
            <a:ext cx="1476375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785786" y="1447800"/>
            <a:ext cx="8072494" cy="4572000"/>
          </a:xfrm>
        </p:spPr>
        <p:txBody>
          <a:bodyPr/>
          <a:lstStyle/>
          <a:p>
            <a:pPr algn="just"/>
            <a:r>
              <a:rPr lang="es-MX" dirty="0" smtClean="0"/>
              <a:t>Lesiones  especialmente afectan al sistema músculo-esquelético.</a:t>
            </a:r>
          </a:p>
          <a:p>
            <a:pPr lvl="1" algn="just"/>
            <a:r>
              <a:rPr lang="es-MX" dirty="0" smtClean="0"/>
              <a:t>Son uno de los problemas de salud laboral más extendidos.</a:t>
            </a:r>
          </a:p>
          <a:p>
            <a:pPr algn="just"/>
            <a:endParaRPr lang="es-MX" dirty="0"/>
          </a:p>
        </p:txBody>
      </p:sp>
      <p:pic>
        <p:nvPicPr>
          <p:cNvPr id="4" name="Picture 2" descr="F:\imagenes\imagesCABZO5O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923676"/>
            <a:ext cx="5449238" cy="37400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6" name="Picture 8" descr="http://t1.gstatic.com/images?q=tbn:ANd9GcSmIWN_yNHHm5xy2nKJ0WAmRQOpIrzAJ9LURzcDg5MrD2OtCHM&amp;t=1&amp;usg=__dDPpXl6vzBNx69s76YAajtASL-g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642918"/>
            <a:ext cx="2680765" cy="2000264"/>
          </a:xfrm>
          <a:prstGeom prst="rect">
            <a:avLst/>
          </a:prstGeom>
          <a:noFill/>
        </p:spPr>
      </p:pic>
      <p:pic>
        <p:nvPicPr>
          <p:cNvPr id="32778" name="Picture 10" descr="http://t2.gstatic.com/images?q=tbn:ANd9GcQusU19sLs8vlkkVkkZ_Dqr2EPwDT_NKxZRwc3A_S_OjtzUP24&amp;t=1&amp;usg=__QP63FzDonQgLG-9iulR10F9Seb8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85728"/>
            <a:ext cx="1928826" cy="2350757"/>
          </a:xfrm>
          <a:prstGeom prst="rect">
            <a:avLst/>
          </a:prstGeom>
          <a:noFill/>
        </p:spPr>
      </p:pic>
      <p:pic>
        <p:nvPicPr>
          <p:cNvPr id="32780" name="Picture 12" descr="http://t0.gstatic.com/images?q=tbn:ANd9GcQsa30vJ5YXFKw_yRW-VQzFla3fa1fDq3qx9IW8KNLqr1MqqDM&amp;t=1&amp;usg=__e6e7J2rrTPNZ3_D0tm1BxgbDyOs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3143248"/>
            <a:ext cx="3647509" cy="3438537"/>
          </a:xfrm>
          <a:prstGeom prst="rect">
            <a:avLst/>
          </a:prstGeom>
          <a:noFill/>
        </p:spPr>
      </p:pic>
      <p:pic>
        <p:nvPicPr>
          <p:cNvPr id="32782" name="Picture 14" descr="http://t2.gstatic.com/images?q=tbn:ANd9GcR6qd7jsUdyuFqo1QGhSGrmnLHr1v7NbjCZ5Fr0Z2KrO6HL6EY&amp;t=1&amp;usg=__aWPgj88HBbNWibSHq-fi_wigSyA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60" y="642918"/>
            <a:ext cx="2786082" cy="2089563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2357422" y="2915663"/>
            <a:ext cx="242889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Cefaleas, fatiga visual, ojos rojos y secos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285852" y="4857760"/>
            <a:ext cx="257176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Calambres en los dedos</a:t>
            </a:r>
            <a:endParaRPr lang="es-ES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214414" y="5715016"/>
            <a:ext cx="278608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Várices, edema de miembros inferiores</a:t>
            </a:r>
            <a:endParaRPr lang="es-ES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5715008" y="5572140"/>
            <a:ext cx="178598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Codo de tenista</a:t>
            </a:r>
            <a:endParaRPr lang="es-ES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5715008" y="4500570"/>
            <a:ext cx="128588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Lumbalgia</a:t>
            </a:r>
            <a:endParaRPr lang="es-ES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500694" y="4071942"/>
            <a:ext cx="300036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Hombros tensos y arqueados</a:t>
            </a:r>
            <a:endParaRPr lang="es-ES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286380" y="3357562"/>
            <a:ext cx="121444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Tortícolis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http://sergimateo.com/wp-content/2008/11/ergonom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571480"/>
            <a:ext cx="6027284" cy="6000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261257"/>
            <a:ext cx="7772400" cy="5758543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Realización de movimientos rápidos y de forma repetida.</a:t>
            </a:r>
          </a:p>
          <a:p>
            <a:pPr algn="just"/>
            <a:r>
              <a:rPr lang="es-MX" dirty="0" smtClean="0"/>
              <a:t>Mantenimiento de una postura.</a:t>
            </a:r>
          </a:p>
          <a:p>
            <a:pPr algn="just"/>
            <a:r>
              <a:rPr lang="es-MX" dirty="0" smtClean="0"/>
              <a:t>Realización de esfuerzos bruscos con un determinado grupo muscular.</a:t>
            </a:r>
          </a:p>
          <a:p>
            <a:pPr algn="just"/>
            <a:r>
              <a:rPr lang="es-MX" dirty="0" smtClean="0"/>
              <a:t>Manipulación manual de cargas.</a:t>
            </a:r>
          </a:p>
        </p:txBody>
      </p:sp>
      <p:pic>
        <p:nvPicPr>
          <p:cNvPr id="5122" name="Picture 2" descr="http://t1.gstatic.com/images?q=tbn:ANd9GcSDh515fvSrC3srswgvC_fl5gEic3KuCD_7XlQs_LeaPo4rgnI&amp;t=1&amp;h=134&amp;w=278&amp;usg=__YwJevlYFrq0ABtUfRoC-z81VgOU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996952"/>
            <a:ext cx="3260558" cy="1571636"/>
          </a:xfrm>
          <a:prstGeom prst="rect">
            <a:avLst/>
          </a:prstGeom>
          <a:noFill/>
        </p:spPr>
      </p:pic>
      <p:pic>
        <p:nvPicPr>
          <p:cNvPr id="5124" name="Picture 4" descr="http://t3.gstatic.com/images?q=tbn:ANd9GcR0lWjOonp5bD5slsuXbgfZ888gg6azsIlPWUeTDCI65xYV8DA&amp;t=1&amp;usg=__xZGV3APTGpBCONMt0HXZSSQnTFQ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4455352"/>
            <a:ext cx="2831543" cy="2286016"/>
          </a:xfrm>
          <a:prstGeom prst="rect">
            <a:avLst/>
          </a:prstGeom>
          <a:noFill/>
        </p:spPr>
      </p:pic>
      <p:pic>
        <p:nvPicPr>
          <p:cNvPr id="5126" name="Picture 6" descr="http://t0.gstatic.com/images?q=tbn:ANd9GcQb06Zrussrlr3B6t6x-S-DtTo77YUhEQBV-FlgUCEyCMRCTV0&amp;t=1&amp;usg=__SM4mSxcwzGvUMp1RhdD3997cj28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914" y="4368173"/>
            <a:ext cx="3072202" cy="2301187"/>
          </a:xfrm>
          <a:prstGeom prst="rect">
            <a:avLst/>
          </a:prstGeom>
          <a:noFill/>
        </p:spPr>
      </p:pic>
      <p:pic>
        <p:nvPicPr>
          <p:cNvPr id="5128" name="Picture 8" descr="http://t0.gstatic.com/images?q=tbn:ANd9GcQ_aNSOTOSap6tLaWSzYtk7jbmYsR-1uvT_REIs2v3xazI6Q70&amp;t=1&amp;usg=__oKWDZRNCQVT3_ZLiCYWi5f2M7B0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336" y="2276872"/>
            <a:ext cx="1331524" cy="1571636"/>
          </a:xfrm>
          <a:prstGeom prst="rect">
            <a:avLst/>
          </a:prstGeom>
          <a:noFill/>
        </p:spPr>
      </p:pic>
      <p:pic>
        <p:nvPicPr>
          <p:cNvPr id="5130" name="Picture 10" descr="http://t1.gstatic.com/images?q=tbn:ANd9GcTFS2ew5uhhBuFG5aSPf9Ni9ebcjzWThEghjf1DwIS_Y07irGU&amp;t=1&amp;usg=__QCHYuddQftFMxNxSb3slqtus5DM=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2348880"/>
            <a:ext cx="1285884" cy="1568778"/>
          </a:xfrm>
          <a:prstGeom prst="rect">
            <a:avLst/>
          </a:prstGeom>
          <a:noFill/>
        </p:spPr>
      </p:pic>
      <p:pic>
        <p:nvPicPr>
          <p:cNvPr id="5132" name="Picture 12" descr="http://t2.gstatic.com/images?q=tbn:ANd9GcRbPoN_gsDYonV3DikuYfNvqQydMyDM6WtFbqj3jvraV96Ez_E&amp;t=1&amp;usg=__1b7KL1vxbFNp55eiQadV7NuTUc8=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388" y="3882708"/>
            <a:ext cx="2461583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86186" y="357166"/>
          <a:ext cx="8358247" cy="598363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50439"/>
                <a:gridCol w="4021725"/>
                <a:gridCol w="2786083"/>
              </a:tblGrid>
              <a:tr h="660818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+mj-lt"/>
                        </a:rPr>
                        <a:t>Zona corporal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+mj-lt"/>
                        </a:rPr>
                        <a:t>Riesgos de</a:t>
                      </a:r>
                      <a:r>
                        <a:rPr lang="es-MX" baseline="0" dirty="0" smtClean="0">
                          <a:latin typeface="+mj-lt"/>
                        </a:rPr>
                        <a:t> trabajo</a:t>
                      </a:r>
                      <a:endParaRPr lang="es-MX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+mj-lt"/>
                        </a:rPr>
                        <a:t>Lesiones</a:t>
                      </a:r>
                      <a:endParaRPr lang="es-MX" dirty="0">
                        <a:latin typeface="+mj-lt"/>
                      </a:endParaRPr>
                    </a:p>
                  </a:txBody>
                  <a:tcPr/>
                </a:tc>
              </a:tr>
              <a:tr h="1101364">
                <a:tc>
                  <a:txBody>
                    <a:bodyPr/>
                    <a:lstStyle/>
                    <a:p>
                      <a:pPr algn="just"/>
                      <a:r>
                        <a:rPr lang="es-MX" sz="1600" dirty="0" smtClean="0">
                          <a:latin typeface="+mj-lt"/>
                        </a:rPr>
                        <a:t>Espalda</a:t>
                      </a:r>
                      <a:endParaRPr lang="es-MX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600" dirty="0" smtClean="0">
                          <a:latin typeface="+mj-lt"/>
                        </a:rPr>
                        <a:t> Manipulación de cargas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600" dirty="0" smtClean="0">
                          <a:latin typeface="+mj-lt"/>
                        </a:rPr>
                        <a:t> Posición mantenida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600" dirty="0" smtClean="0">
                          <a:latin typeface="+mj-lt"/>
                        </a:rPr>
                        <a:t> Traslado de cargas</a:t>
                      </a:r>
                      <a:endParaRPr lang="es-MX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600" dirty="0" smtClean="0">
                          <a:latin typeface="+mj-lt"/>
                        </a:rPr>
                        <a:t> Hernia de disco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600" dirty="0" smtClean="0">
                          <a:latin typeface="+mj-lt"/>
                        </a:rPr>
                        <a:t> Lumbalgias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600" dirty="0" smtClean="0">
                          <a:latin typeface="+mj-lt"/>
                        </a:rPr>
                        <a:t> Dolor</a:t>
                      </a:r>
                      <a:r>
                        <a:rPr lang="es-MX" sz="1600" baseline="0" dirty="0" smtClean="0">
                          <a:latin typeface="+mj-lt"/>
                        </a:rPr>
                        <a:t> muscular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600" baseline="0" dirty="0" smtClean="0">
                          <a:latin typeface="+mj-lt"/>
                        </a:rPr>
                        <a:t> Espasmos musculares</a:t>
                      </a:r>
                      <a:endParaRPr lang="es-MX" sz="1600" dirty="0">
                        <a:latin typeface="+mj-lt"/>
                      </a:endParaRPr>
                    </a:p>
                  </a:txBody>
                  <a:tcPr/>
                </a:tc>
              </a:tr>
              <a:tr h="597883">
                <a:tc>
                  <a:txBody>
                    <a:bodyPr/>
                    <a:lstStyle/>
                    <a:p>
                      <a:pPr algn="just"/>
                      <a:r>
                        <a:rPr lang="es-MX" sz="1600" dirty="0" smtClean="0">
                          <a:latin typeface="+mj-lt"/>
                        </a:rPr>
                        <a:t>Cuello</a:t>
                      </a:r>
                      <a:endParaRPr lang="es-MX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600" dirty="0" smtClean="0">
                          <a:latin typeface="+mj-lt"/>
                        </a:rPr>
                        <a:t> Flexión o extensión</a:t>
                      </a:r>
                      <a:r>
                        <a:rPr lang="es-MX" sz="1600" baseline="0" dirty="0" smtClean="0">
                          <a:latin typeface="+mj-lt"/>
                        </a:rPr>
                        <a:t> constante mirando al plano de trabajo</a:t>
                      </a:r>
                      <a:endParaRPr lang="es-MX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600" dirty="0" smtClean="0">
                          <a:latin typeface="+mj-lt"/>
                        </a:rPr>
                        <a:t> Dolor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600" baseline="0" dirty="0" smtClean="0">
                          <a:latin typeface="+mj-lt"/>
                        </a:rPr>
                        <a:t> Espasmo muscular</a:t>
                      </a:r>
                      <a:endParaRPr lang="es-MX" sz="1600" dirty="0">
                        <a:latin typeface="+mj-lt"/>
                      </a:endParaRPr>
                    </a:p>
                  </a:txBody>
                  <a:tcPr/>
                </a:tc>
              </a:tr>
              <a:tr h="849623">
                <a:tc>
                  <a:txBody>
                    <a:bodyPr/>
                    <a:lstStyle/>
                    <a:p>
                      <a:pPr algn="just"/>
                      <a:r>
                        <a:rPr lang="es-MX" sz="1600" dirty="0" smtClean="0">
                          <a:latin typeface="+mj-lt"/>
                        </a:rPr>
                        <a:t>Hombros</a:t>
                      </a:r>
                      <a:endParaRPr lang="es-MX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600" dirty="0" smtClean="0">
                          <a:latin typeface="+mj-lt"/>
                        </a:rPr>
                        <a:t> Trasladar/manipular</a:t>
                      </a:r>
                      <a:r>
                        <a:rPr lang="es-MX" sz="1600" baseline="0" dirty="0" smtClean="0">
                          <a:latin typeface="+mj-lt"/>
                        </a:rPr>
                        <a:t> cargas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600" baseline="0" dirty="0" smtClean="0">
                          <a:latin typeface="+mj-lt"/>
                        </a:rPr>
                        <a:t> Posición mantenida de brazos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endParaRPr lang="es-MX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600" dirty="0" smtClean="0">
                          <a:latin typeface="+mj-lt"/>
                        </a:rPr>
                        <a:t> Tendinitis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600" dirty="0" smtClean="0">
                          <a:latin typeface="+mj-lt"/>
                        </a:rPr>
                        <a:t> Bursitis</a:t>
                      </a:r>
                      <a:r>
                        <a:rPr lang="es-MX" sz="1600" baseline="0" dirty="0" smtClean="0">
                          <a:latin typeface="+mj-lt"/>
                        </a:rPr>
                        <a:t> </a:t>
                      </a:r>
                      <a:endParaRPr lang="es-MX" sz="1600" dirty="0">
                        <a:latin typeface="+mj-lt"/>
                      </a:endParaRPr>
                    </a:p>
                  </a:txBody>
                  <a:tcPr/>
                </a:tc>
              </a:tr>
              <a:tr h="290774">
                <a:tc>
                  <a:txBody>
                    <a:bodyPr/>
                    <a:lstStyle/>
                    <a:p>
                      <a:pPr algn="just"/>
                      <a:r>
                        <a:rPr lang="es-MX" sz="1600" dirty="0" smtClean="0">
                          <a:latin typeface="+mj-lt"/>
                        </a:rPr>
                        <a:t>Codo</a:t>
                      </a:r>
                      <a:endParaRPr lang="es-MX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600" dirty="0" smtClean="0">
                          <a:latin typeface="+mj-lt"/>
                        </a:rPr>
                        <a:t> Trabajos repetitivos de rotación de manos o de flexión</a:t>
                      </a:r>
                      <a:r>
                        <a:rPr lang="es-MX" sz="1600" baseline="0" dirty="0" smtClean="0">
                          <a:latin typeface="+mj-lt"/>
                        </a:rPr>
                        <a:t>/extensión de la muñeca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600" baseline="0" dirty="0" smtClean="0">
                          <a:latin typeface="+mj-lt"/>
                        </a:rPr>
                        <a:t> Sujeción de objetos</a:t>
                      </a:r>
                      <a:endParaRPr lang="es-MX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600" dirty="0" smtClean="0">
                          <a:latin typeface="+mj-lt"/>
                        </a:rPr>
                        <a:t> Codo de tenista </a:t>
                      </a:r>
                    </a:p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es-MX" sz="1600" dirty="0" smtClean="0">
                          <a:latin typeface="+mj-lt"/>
                        </a:rPr>
                        <a:t>(Epicondilitis)</a:t>
                      </a:r>
                      <a:endParaRPr lang="es-MX" sz="1600" dirty="0">
                        <a:latin typeface="+mj-lt"/>
                      </a:endParaRPr>
                    </a:p>
                  </a:txBody>
                  <a:tcPr/>
                </a:tc>
              </a:tr>
              <a:tr h="1101364">
                <a:tc>
                  <a:txBody>
                    <a:bodyPr/>
                    <a:lstStyle/>
                    <a:p>
                      <a:pPr algn="just"/>
                      <a:r>
                        <a:rPr lang="es-MX" sz="1600" dirty="0" smtClean="0">
                          <a:latin typeface="+mj-lt"/>
                        </a:rPr>
                        <a:t>Manos</a:t>
                      </a:r>
                      <a:r>
                        <a:rPr lang="es-MX" sz="1600" baseline="0" dirty="0" smtClean="0">
                          <a:latin typeface="+mj-lt"/>
                        </a:rPr>
                        <a:t> </a:t>
                      </a:r>
                      <a:endParaRPr lang="es-MX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600" dirty="0" smtClean="0">
                          <a:latin typeface="+mj-lt"/>
                        </a:rPr>
                        <a:t> Giro o flexión repetida de muñecas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600" dirty="0" smtClean="0">
                          <a:latin typeface="+mj-lt"/>
                        </a:rPr>
                        <a:t> Presión manual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600" dirty="0" smtClean="0">
                          <a:latin typeface="+mj-lt"/>
                        </a:rPr>
                        <a:t> Manipulación de cargas</a:t>
                      </a:r>
                      <a:endParaRPr lang="es-MX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600" dirty="0" smtClean="0">
                          <a:latin typeface="+mj-lt"/>
                        </a:rPr>
                        <a:t> Síndrome del</a:t>
                      </a:r>
                      <a:r>
                        <a:rPr lang="es-MX" sz="1600" baseline="0" dirty="0" smtClean="0">
                          <a:latin typeface="+mj-lt"/>
                        </a:rPr>
                        <a:t> túnel carpiano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600" baseline="0" dirty="0" smtClean="0">
                          <a:latin typeface="+mj-lt"/>
                        </a:rPr>
                        <a:t> Tendinitis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600" baseline="0" dirty="0" smtClean="0">
                          <a:latin typeface="+mj-lt"/>
                        </a:rPr>
                        <a:t> Entumecimiento</a:t>
                      </a:r>
                      <a:endParaRPr lang="es-MX" sz="1600" dirty="0">
                        <a:latin typeface="+mj-lt"/>
                      </a:endParaRPr>
                    </a:p>
                  </a:txBody>
                  <a:tcPr/>
                </a:tc>
              </a:tr>
              <a:tr h="849623">
                <a:tc>
                  <a:txBody>
                    <a:bodyPr/>
                    <a:lstStyle/>
                    <a:p>
                      <a:pPr algn="just"/>
                      <a:r>
                        <a:rPr lang="es-MX" sz="1600" dirty="0" smtClean="0">
                          <a:latin typeface="+mj-lt"/>
                        </a:rPr>
                        <a:t>Extremidades</a:t>
                      </a:r>
                      <a:r>
                        <a:rPr lang="es-MX" sz="1600" baseline="0" dirty="0" smtClean="0">
                          <a:latin typeface="+mj-lt"/>
                        </a:rPr>
                        <a:t> inferiores</a:t>
                      </a:r>
                      <a:endParaRPr lang="es-MX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600" dirty="0" smtClean="0">
                          <a:latin typeface="+mj-lt"/>
                        </a:rPr>
                        <a:t> Posición</a:t>
                      </a:r>
                      <a:r>
                        <a:rPr lang="es-MX" sz="1600" baseline="0" dirty="0" smtClean="0">
                          <a:latin typeface="+mj-lt"/>
                        </a:rPr>
                        <a:t> sentada constante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600" baseline="0" dirty="0" smtClean="0">
                          <a:latin typeface="+mj-lt"/>
                        </a:rPr>
                        <a:t> De pie constantemente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600" baseline="0" dirty="0" smtClean="0">
                          <a:latin typeface="+mj-lt"/>
                        </a:rPr>
                        <a:t> Mal diseño de sillas</a:t>
                      </a:r>
                      <a:endParaRPr lang="es-MX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600" dirty="0" smtClean="0">
                          <a:latin typeface="+mj-lt"/>
                        </a:rPr>
                        <a:t> Dolor</a:t>
                      </a:r>
                      <a:r>
                        <a:rPr lang="es-MX" sz="1600" baseline="0" dirty="0" smtClean="0">
                          <a:latin typeface="+mj-lt"/>
                        </a:rPr>
                        <a:t> lumbar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600" baseline="0" dirty="0" smtClean="0">
                          <a:latin typeface="+mj-lt"/>
                        </a:rPr>
                        <a:t> Várices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600" baseline="0" dirty="0" smtClean="0">
                          <a:latin typeface="+mj-lt"/>
                        </a:rPr>
                        <a:t> Entumecimiento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Medidas Preventivas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 fundamental: </a:t>
            </a: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ajustar el trabajo a las personas y no a la inversa. </a:t>
            </a:r>
          </a:p>
          <a:p>
            <a:pPr marL="777240" lvl="1" indent="-457200" algn="just">
              <a:buFont typeface="+mj-lt"/>
              <a:buAutoNum type="arabicPeriod"/>
            </a:pPr>
            <a:endParaRPr lang="es-MX" dirty="0" smtClean="0"/>
          </a:p>
          <a:p>
            <a:pPr marL="777240" lvl="1" indent="-457200" algn="just">
              <a:buFont typeface="+mj-lt"/>
              <a:buAutoNum type="arabicPeriod"/>
            </a:pPr>
            <a:r>
              <a:rPr lang="es-MX" b="1" dirty="0" smtClean="0"/>
              <a:t>Diseño de los puestos de trabajo:</a:t>
            </a:r>
            <a:r>
              <a:rPr lang="es-MX" dirty="0" smtClean="0"/>
              <a:t> mejorar los espacios o lugares de trabajo, los métodos o las herramientas y maquinaria utilizadas en la realización del mismo.</a:t>
            </a:r>
          </a:p>
          <a:p>
            <a:pPr marL="777240" lvl="1" indent="-457200" algn="just">
              <a:buFont typeface="+mj-lt"/>
              <a:buAutoNum type="arabicPeriod"/>
            </a:pPr>
            <a:r>
              <a:rPr lang="es-MX" b="1" dirty="0" smtClean="0"/>
              <a:t>Cambios en la organización del trabajo:</a:t>
            </a:r>
            <a:r>
              <a:rPr lang="es-MX" dirty="0" smtClean="0"/>
              <a:t> Ritmos de trabajo, descansos y pausas, supervisión e instrucciones, trabajo en equipo, sistemas de rotación, cambios en la secuencia de realización de las operaciones, etc., pueden reducir tanto la carga física como psíquica.</a:t>
            </a:r>
          </a:p>
          <a:p>
            <a:pPr algn="just"/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88670" lvl="1" indent="-514350" algn="just">
              <a:buFont typeface="+mj-lt"/>
              <a:buAutoNum type="arabicPeriod" startAt="3"/>
            </a:pPr>
            <a:r>
              <a:rPr lang="es-MX" b="1" dirty="0" smtClean="0"/>
              <a:t>Información sobre los riesgos y la formación de los trabajadores </a:t>
            </a:r>
            <a:r>
              <a:rPr lang="es-MX" dirty="0" smtClean="0"/>
              <a:t>sobre la forma correcta de realizar las tareas.</a:t>
            </a:r>
            <a:endParaRPr lang="es-MX" dirty="0"/>
          </a:p>
        </p:txBody>
      </p:sp>
      <p:pic>
        <p:nvPicPr>
          <p:cNvPr id="8194" name="Picture 2" descr="F:\imagenes\riesgoslaborales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571744"/>
            <a:ext cx="6635554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Ergonomía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i="1" dirty="0" smtClean="0"/>
              <a:t>Ergos </a:t>
            </a:r>
            <a:r>
              <a:rPr lang="es-MX" dirty="0" smtClean="0"/>
              <a:t>(trabajo) y </a:t>
            </a:r>
            <a:r>
              <a:rPr lang="es-MX" i="1" dirty="0" smtClean="0"/>
              <a:t>nomos </a:t>
            </a:r>
            <a:r>
              <a:rPr lang="es-MX" dirty="0" smtClean="0"/>
              <a:t>(leyes): </a:t>
            </a:r>
            <a:r>
              <a:rPr lang="es-MX" i="1" dirty="0" smtClean="0"/>
              <a:t>Ley del trabajo</a:t>
            </a:r>
          </a:p>
          <a:p>
            <a:endParaRPr lang="es-MX" dirty="0" smtClean="0"/>
          </a:p>
          <a:p>
            <a:pPr algn="just"/>
            <a:r>
              <a:rPr lang="es-MX" dirty="0" smtClean="0"/>
              <a:t>Disciplina que estudia la relación entre el entorno de trabajo (lugar de trabajo), y quienes realizan el trabajo (los trabajadores).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Utiliza otras ciencias como la medicina el trabajo, la fisiología, sociología, psicología y antropometría.</a:t>
            </a:r>
          </a:p>
          <a:p>
            <a:pPr lvl="1" algn="just"/>
            <a:r>
              <a:rPr lang="es-ES" b="1" dirty="0" smtClean="0"/>
              <a:t>Objetivo:</a:t>
            </a:r>
            <a:r>
              <a:rPr lang="es-ES" dirty="0" smtClean="0"/>
              <a:t> adaptación de las condiciones de trabajo a las características fisiológicas y psicológicas del ser humano.</a:t>
            </a:r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MX" dirty="0" smtClean="0"/>
              <a:t>“Ciencia que tiene por objeto </a:t>
            </a:r>
            <a:r>
              <a:rPr lang="es-MX" b="1" dirty="0" smtClean="0"/>
              <a:t>promover</a:t>
            </a:r>
            <a:r>
              <a:rPr lang="es-MX" dirty="0" smtClean="0"/>
              <a:t> y </a:t>
            </a:r>
            <a:r>
              <a:rPr lang="es-MX" b="1" dirty="0" smtClean="0"/>
              <a:t>mantener</a:t>
            </a:r>
            <a:r>
              <a:rPr lang="es-MX" dirty="0" smtClean="0"/>
              <a:t> el más alto grado de bienestar físico, psíquico y social de los trabajadores en todas las profesiones; </a:t>
            </a:r>
            <a:r>
              <a:rPr lang="es-MX" b="1" dirty="0" smtClean="0"/>
              <a:t>prevenir</a:t>
            </a:r>
            <a:r>
              <a:rPr lang="es-MX" dirty="0" smtClean="0"/>
              <a:t> todo daño a su salud causando por las condiciones de trabajo; </a:t>
            </a:r>
            <a:r>
              <a:rPr lang="es-MX" b="1" dirty="0" smtClean="0"/>
              <a:t>protegerlos</a:t>
            </a:r>
            <a:r>
              <a:rPr lang="es-MX" dirty="0" smtClean="0"/>
              <a:t> contra los riesgos derivados de la presencia de agentes perjudiciales a su salud; colocar y mantener al trabajador en un empleo conveniente a sus aptitudes fisiológicas y psicológicas; en suma, </a:t>
            </a:r>
            <a:r>
              <a:rPr lang="es-MX" b="1" dirty="0" smtClean="0"/>
              <a:t>adaptar</a:t>
            </a:r>
            <a:r>
              <a:rPr lang="es-MX" dirty="0" smtClean="0"/>
              <a:t> el trabajo al hombre y cada hombre a su labor"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http://t3.gstatic.com/images?q=tbn:ANd9GcTyEHX3ebPWI18-fWM030FJUsumRWbzrIti7cLACx8BH2gBgws&amp;t=1&amp;usg=__0Sg3ZrezircM-oHjtMyT_Hwz0PY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8183" y="4331098"/>
            <a:ext cx="1942973" cy="1455356"/>
          </a:xfrm>
          <a:prstGeom prst="rect">
            <a:avLst/>
          </a:prstGeom>
          <a:noFill/>
        </p:spPr>
      </p:pic>
      <p:pic>
        <p:nvPicPr>
          <p:cNvPr id="1038" name="Picture 14" descr="http://t3.gstatic.com/images?q=tbn:ANd9GcS2_EcYRYi2Ws21S9DW4phiAwQpAdrk7k3BbFuqAhYnSizdI4U&amp;t=1&amp;usg=__ODsdwIHanXaf1sjTOAN1tVMdQWw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3714752"/>
            <a:ext cx="2124075" cy="2152650"/>
          </a:xfrm>
          <a:prstGeom prst="rect">
            <a:avLst/>
          </a:prstGeom>
          <a:noFill/>
        </p:spPr>
      </p:pic>
      <p:graphicFrame>
        <p:nvGraphicFramePr>
          <p:cNvPr id="5" name="4 Marcador de contenido"/>
          <p:cNvGraphicFramePr>
            <a:graphicFrameLocks noGrp="1"/>
          </p:cNvGraphicFramePr>
          <p:nvPr>
            <p:ph sz="quarter" idx="4294967295"/>
          </p:nvPr>
        </p:nvGraphicFramePr>
        <p:xfrm>
          <a:off x="285780" y="857250"/>
          <a:ext cx="8572500" cy="564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5 Rectángulo"/>
          <p:cNvSpPr/>
          <p:nvPr/>
        </p:nvSpPr>
        <p:spPr>
          <a:xfrm>
            <a:off x="1571604" y="2892508"/>
            <a:ext cx="607223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ERGONOMÍA</a:t>
            </a:r>
            <a:endParaRPr lang="es-E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8" name="Picture 4" descr="http://t3.gstatic.com/images?q=tbn:ANd9GcQ4Cv-4BOAGMwgfysv6yFQjZIQguDDNitou4C2gHU9QaipkIfg&amp;t=1&amp;usg=__CQ2VSpuEreNBMCzjWs-NLCjNS_Q=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1472" y="428604"/>
            <a:ext cx="2209800" cy="2076450"/>
          </a:xfrm>
          <a:prstGeom prst="rect">
            <a:avLst/>
          </a:prstGeom>
          <a:noFill/>
        </p:spPr>
      </p:pic>
      <p:pic>
        <p:nvPicPr>
          <p:cNvPr id="1030" name="Picture 6" descr="http://t0.gstatic.com/images?q=tbn:ANd9GcTkK_4b-Pe6cY5WulI7evPIBvcI9I_3fd5QTLJvwFxFcikL4iY&amp;t=1&amp;usg=__GKMlTkrdnhnc-O4fli9X7EmWadw=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43702" y="1643050"/>
            <a:ext cx="2190750" cy="1485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Riesgo Ergonómico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es-MX" dirty="0" smtClean="0"/>
          </a:p>
          <a:p>
            <a:pPr algn="just"/>
            <a:r>
              <a:rPr lang="es-MX" dirty="0" smtClean="0"/>
              <a:t>La probabilidad de sufrir un evento adverso e indeseado (accidente o enfermedad) en el trabajo, condicionado por ciertos “factores de riesgo ergonómicos”.</a:t>
            </a:r>
          </a:p>
        </p:txBody>
      </p:sp>
      <p:pic>
        <p:nvPicPr>
          <p:cNvPr id="1026" name="Picture 2" descr="F:\imagenes\imagesCABERX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716238"/>
            <a:ext cx="1905000" cy="2305050"/>
          </a:xfrm>
          <a:prstGeom prst="rect">
            <a:avLst/>
          </a:prstGeom>
          <a:noFill/>
        </p:spPr>
      </p:pic>
      <p:pic>
        <p:nvPicPr>
          <p:cNvPr id="5" name="4 Imagen" descr="Ergonomía o {PRL}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1" y="3806140"/>
            <a:ext cx="285752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Factores de Riesgo Ergonómico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es-MX" dirty="0" smtClean="0"/>
          </a:p>
          <a:p>
            <a:pPr algn="just"/>
            <a:r>
              <a:rPr lang="es-MX" dirty="0" smtClean="0"/>
              <a:t>Conjunto de atributos de la tarea o del puesto, que inciden en aumentar la probabilidad de que un sujeto, expuesto a ellos, desarrolle una lesión en su trabajo.</a:t>
            </a:r>
          </a:p>
          <a:p>
            <a:pPr algn="just"/>
            <a:endParaRPr lang="es-MX" dirty="0"/>
          </a:p>
        </p:txBody>
      </p:sp>
      <p:pic>
        <p:nvPicPr>
          <p:cNvPr id="13314" name="Picture 2" descr="http://t0.gstatic.com/images?q=tbn:ANd9GcQEzWBI6FodAMssx6LNUInHMOGtengO3DUoApXUFcqLlW5yXh0&amp;t=1&amp;usg=__mNKsMfhDp9cC4H6Bxw3SOgcezgM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3357562"/>
            <a:ext cx="2786082" cy="2710098"/>
          </a:xfrm>
          <a:prstGeom prst="rect">
            <a:avLst/>
          </a:prstGeom>
          <a:noFill/>
        </p:spPr>
      </p:pic>
      <p:pic>
        <p:nvPicPr>
          <p:cNvPr id="13316" name="Picture 4" descr="http://t3.gstatic.com/images?q=tbn:ANd9GcTFT1HFWyS6wvrBAIVFklp8JZBGOnaCDJLPzu00IF8M5RUvM74&amp;t=1&amp;usg=__-jdGQLntX2sMc_bz7wfWwtSm5u8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3571876"/>
            <a:ext cx="2276475" cy="2009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Factores de Riesgo Ergonómicos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788670" lvl="1" indent="-514350" algn="just">
              <a:buFont typeface="+mj-lt"/>
              <a:buAutoNum type="arabicPeriod"/>
            </a:pPr>
            <a:endParaRPr lang="es-MX" dirty="0" smtClean="0"/>
          </a:p>
          <a:p>
            <a:pPr marL="788670" lvl="1" indent="-514350" algn="just">
              <a:buFont typeface="+mj-lt"/>
              <a:buAutoNum type="arabicPeriod"/>
            </a:pPr>
            <a:r>
              <a:rPr lang="es-MX" dirty="0" smtClean="0"/>
              <a:t>Factores de riesgo mecánicos</a:t>
            </a:r>
          </a:p>
          <a:p>
            <a:pPr marL="788670" lvl="1" indent="-514350" algn="just">
              <a:buFont typeface="+mj-lt"/>
              <a:buAutoNum type="arabicPeriod"/>
            </a:pPr>
            <a:r>
              <a:rPr lang="es-MX" dirty="0" smtClean="0"/>
              <a:t>Factores de riesgo físicos</a:t>
            </a:r>
          </a:p>
          <a:p>
            <a:pPr marL="788670" lvl="1" indent="-514350" algn="just">
              <a:buFont typeface="+mj-lt"/>
              <a:buAutoNum type="arabicPeriod"/>
            </a:pPr>
            <a:r>
              <a:rPr lang="es-MX" dirty="0" smtClean="0"/>
              <a:t>Factores de riesgo químico</a:t>
            </a:r>
          </a:p>
          <a:p>
            <a:pPr marL="788670" lvl="1" indent="-514350" algn="just">
              <a:buFont typeface="+mj-lt"/>
              <a:buAutoNum type="arabicPeriod"/>
            </a:pPr>
            <a:r>
              <a:rPr lang="es-MX" dirty="0" smtClean="0"/>
              <a:t>Factores de riesgo biológico</a:t>
            </a:r>
          </a:p>
          <a:p>
            <a:pPr marL="788670" lvl="1" indent="-514350" algn="just">
              <a:buFont typeface="+mj-lt"/>
              <a:buAutoNum type="arabicPeriod"/>
            </a:pPr>
            <a:r>
              <a:rPr lang="es-MX" dirty="0" smtClean="0"/>
              <a:t>Factores de riesgo por incompatibilidades ergonómicas</a:t>
            </a:r>
          </a:p>
          <a:p>
            <a:pPr marL="788670" lvl="1" indent="-514350" algn="just">
              <a:buFont typeface="+mj-lt"/>
              <a:buAutoNum type="arabicPeriod"/>
            </a:pPr>
            <a:r>
              <a:rPr lang="es-MX" dirty="0" smtClean="0"/>
              <a:t>Factores de riesgo </a:t>
            </a:r>
            <a:r>
              <a:rPr lang="es-MX" dirty="0" err="1" smtClean="0"/>
              <a:t>psico</a:t>
            </a:r>
            <a:r>
              <a:rPr lang="es-MX" dirty="0" smtClean="0"/>
              <a:t>-sociales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Factores de riesgo mecánico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lphaLcParenR"/>
            </a:pPr>
            <a:r>
              <a:rPr lang="es-MX" dirty="0" smtClean="0"/>
              <a:t>Herramientas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s-MX" dirty="0" smtClean="0"/>
              <a:t>Equipos y maquinarias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s-MX" dirty="0" smtClean="0"/>
              <a:t>Unidades móviles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s-MX" dirty="0" smtClean="0"/>
              <a:t>Salientes agudas, rebabas, piezas móviles, que puedan causar rasgaduras, cortes o aprisionamiento de las extremidades o alguna otra parte del cuerpo del usuario.</a:t>
            </a:r>
            <a:endParaRPr lang="es-MX" dirty="0"/>
          </a:p>
        </p:txBody>
      </p:sp>
      <p:pic>
        <p:nvPicPr>
          <p:cNvPr id="4098" name="Picture 2" descr="F:\imagenes\imagesCA332JV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4652566"/>
            <a:ext cx="2000264" cy="2000264"/>
          </a:xfrm>
          <a:prstGeom prst="rect">
            <a:avLst/>
          </a:prstGeom>
          <a:noFill/>
        </p:spPr>
      </p:pic>
      <p:pic>
        <p:nvPicPr>
          <p:cNvPr id="4099" name="Picture 3" descr="F:\imagenes\imagesCAAJK3N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771" y="4652566"/>
            <a:ext cx="1492425" cy="2000264"/>
          </a:xfrm>
          <a:prstGeom prst="rect">
            <a:avLst/>
          </a:prstGeom>
          <a:noFill/>
        </p:spPr>
      </p:pic>
      <p:pic>
        <p:nvPicPr>
          <p:cNvPr id="4100" name="Picture 4" descr="F:\imagenes\imagesCAGWXYS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3" y="4652566"/>
            <a:ext cx="2064789" cy="2000264"/>
          </a:xfrm>
          <a:prstGeom prst="rect">
            <a:avLst/>
          </a:prstGeom>
          <a:noFill/>
        </p:spPr>
      </p:pic>
      <p:pic>
        <p:nvPicPr>
          <p:cNvPr id="4101" name="Picture 5" descr="F:\imagenes\imagesCAWQCKR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3" y="4581128"/>
            <a:ext cx="2741021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Factores de riesgo físico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s-MX" dirty="0" smtClean="0"/>
              <a:t>Temperatura</a:t>
            </a:r>
          </a:p>
          <a:p>
            <a:pPr marL="514350" indent="-514350">
              <a:buFont typeface="+mj-lt"/>
              <a:buAutoNum type="alphaLcParenR"/>
            </a:pPr>
            <a:r>
              <a:rPr lang="es-MX" dirty="0" smtClean="0"/>
              <a:t>Iluminación</a:t>
            </a:r>
          </a:p>
          <a:p>
            <a:pPr marL="514350" indent="-514350">
              <a:buFont typeface="+mj-lt"/>
              <a:buAutoNum type="alphaLcParenR"/>
            </a:pPr>
            <a:r>
              <a:rPr lang="es-MX" dirty="0" smtClean="0"/>
              <a:t>Ventilación</a:t>
            </a:r>
          </a:p>
          <a:p>
            <a:pPr marL="514350" indent="-514350">
              <a:buFont typeface="+mj-lt"/>
              <a:buAutoNum type="alphaLcParenR"/>
            </a:pPr>
            <a:r>
              <a:rPr lang="es-MX" dirty="0" smtClean="0"/>
              <a:t>Ruido</a:t>
            </a:r>
          </a:p>
          <a:p>
            <a:pPr marL="514350" indent="-514350">
              <a:buFont typeface="+mj-lt"/>
              <a:buAutoNum type="alphaLcParenR"/>
            </a:pPr>
            <a:r>
              <a:rPr lang="es-MX" dirty="0" smtClean="0"/>
              <a:t>Vibraciones</a:t>
            </a:r>
          </a:p>
          <a:p>
            <a:pPr marL="514350" indent="-514350">
              <a:buFont typeface="+mj-lt"/>
              <a:buAutoNum type="alphaLcParenR"/>
            </a:pPr>
            <a:r>
              <a:rPr lang="es-MX" dirty="0" smtClean="0"/>
              <a:t>Electricidad</a:t>
            </a:r>
          </a:p>
          <a:p>
            <a:pPr marL="514350" indent="-514350">
              <a:buFont typeface="+mj-lt"/>
              <a:buAutoNum type="alphaLcParenR"/>
            </a:pPr>
            <a:r>
              <a:rPr lang="es-MX" dirty="0" smtClean="0"/>
              <a:t>Radiaciones</a:t>
            </a:r>
            <a:endParaRPr lang="es-MX" dirty="0"/>
          </a:p>
        </p:txBody>
      </p:sp>
      <p:pic>
        <p:nvPicPr>
          <p:cNvPr id="5" name="Picture 3" descr="F:\imagenes\imagesCAAJK3N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1571612"/>
            <a:ext cx="1492425" cy="2000264"/>
          </a:xfrm>
          <a:prstGeom prst="rect">
            <a:avLst/>
          </a:prstGeom>
          <a:noFill/>
        </p:spPr>
      </p:pic>
      <p:pic>
        <p:nvPicPr>
          <p:cNvPr id="5122" name="Picture 2" descr="F:\imagenes\imagesCABJ7E5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1714488"/>
            <a:ext cx="2486025" cy="1838325"/>
          </a:xfrm>
          <a:prstGeom prst="rect">
            <a:avLst/>
          </a:prstGeom>
          <a:noFill/>
        </p:spPr>
      </p:pic>
      <p:pic>
        <p:nvPicPr>
          <p:cNvPr id="5123" name="Picture 3" descr="F:\imagenes\imagesCAFB09I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4139" y="4000504"/>
            <a:ext cx="2124075" cy="1581150"/>
          </a:xfrm>
          <a:prstGeom prst="rect">
            <a:avLst/>
          </a:prstGeom>
          <a:noFill/>
        </p:spPr>
      </p:pic>
      <p:pic>
        <p:nvPicPr>
          <p:cNvPr id="9218" name="Picture 2" descr="http://t2.gstatic.com/images?q=tbn:ANd9GcQP7VcyAFivHdRbJucvJRRIPwRc0b6JmhEcxdAkoWW2yCwjD-E&amp;t=1&amp;usg=__r0L6L36WbGvB1VnNzLVPTTBy0rQ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44" y="3857628"/>
            <a:ext cx="2119543" cy="18192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251</TotalTime>
  <Words>690</Words>
  <Application>Microsoft Office PowerPoint</Application>
  <PresentationFormat>Presentación en pantalla (4:3)</PresentationFormat>
  <Paragraphs>126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Equidad</vt:lpstr>
      <vt:lpstr>Riesgos Ergonómicos del Trabajo</vt:lpstr>
      <vt:lpstr>Ergonomía</vt:lpstr>
      <vt:lpstr>Presentación de PowerPoint</vt:lpstr>
      <vt:lpstr>Presentación de PowerPoint</vt:lpstr>
      <vt:lpstr>Riesgo Ergonómico</vt:lpstr>
      <vt:lpstr>Factores de Riesgo Ergonómico</vt:lpstr>
      <vt:lpstr>Factores de Riesgo Ergonómicos</vt:lpstr>
      <vt:lpstr>Factores de riesgo mecánico</vt:lpstr>
      <vt:lpstr>Factores de riesgo físico</vt:lpstr>
      <vt:lpstr>Factores de riesgo químicos</vt:lpstr>
      <vt:lpstr>Factores de riesgo por incompatibilidad ergonómica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Medidas Preventivas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Riesgos Ergonómicos del Trabajo</dc:title>
  <dc:creator>Elina Paheco Hernández</dc:creator>
  <cp:lastModifiedBy>usuario</cp:lastModifiedBy>
  <cp:revision>32</cp:revision>
  <dcterms:created xsi:type="dcterms:W3CDTF">2010-10-12T03:03:11Z</dcterms:created>
  <dcterms:modified xsi:type="dcterms:W3CDTF">2014-05-25T14:18:28Z</dcterms:modified>
</cp:coreProperties>
</file>