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79" r:id="rId7"/>
    <p:sldId id="265" r:id="rId8"/>
    <p:sldId id="281" r:id="rId9"/>
    <p:sldId id="266" r:id="rId10"/>
    <p:sldId id="283" r:id="rId11"/>
    <p:sldId id="282" r:id="rId12"/>
    <p:sldId id="272" r:id="rId13"/>
    <p:sldId id="273" r:id="rId14"/>
    <p:sldId id="274" r:id="rId15"/>
    <p:sldId id="275" r:id="rId16"/>
    <p:sldId id="276" r:id="rId17"/>
    <p:sldId id="277" r:id="rId18"/>
    <p:sldId id="278" r:id="rId19"/>
    <p:sldId id="267" r:id="rId20"/>
    <p:sldId id="268" r:id="rId21"/>
    <p:sldId id="269" r:id="rId22"/>
    <p:sldId id="270" r:id="rId23"/>
    <p:sldId id="271" r:id="rId24"/>
    <p:sldId id="284" r:id="rId25"/>
    <p:sldId id="285" r:id="rId26"/>
    <p:sldId id="286" r:id="rId27"/>
    <p:sldId id="287" r:id="rId28"/>
    <p:sldId id="288" r:id="rId29"/>
    <p:sldId id="289" r:id="rId30"/>
    <p:sldId id="291" r:id="rId31"/>
    <p:sldId id="292" r:id="rId32"/>
    <p:sldId id="294" r:id="rId33"/>
    <p:sldId id="293" r:id="rId34"/>
    <p:sldId id="295" r:id="rId35"/>
    <p:sldId id="257"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a:srgbClr val="FF5050"/>
    <a:srgbClr val="33CC33"/>
    <a:srgbClr val="00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p:cViewPr>
        <p:scale>
          <a:sx n="75" d="100"/>
          <a:sy n="75" d="100"/>
        </p:scale>
        <p:origin x="-33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18226C-9EFF-4DFD-898A-84D5012FE1E4}" type="datetimeFigureOut">
              <a:rPr lang="es-AR" smtClean="0"/>
              <a:pPr/>
              <a:t>24/02/2014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BAD3DA2-3D23-4C43-9215-E324A6977F0C}"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226C-9EFF-4DFD-898A-84D5012FE1E4}" type="datetimeFigureOut">
              <a:rPr lang="es-AR" smtClean="0"/>
              <a:pPr/>
              <a:t>24/02/2014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D3DA2-3D23-4C43-9215-E324A6977F0C}"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http://www.uhu.es/cine.educacion/cineyeducacion/0%20Imagenescine/sonoro7.tif.g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http://listas.20minutos.es/lists/img/2007-10/1553/18969_160px.jpg" TargetMode="Externa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http://img.timeinc.net/pespanol/i/100/cantinflas.jpg" TargetMode="Externa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5.gif"/><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pic>
        <p:nvPicPr>
          <p:cNvPr id="5" name="Picture 4" descr="http://3.bp.blogspot.com/_v7-zL8zXkhc/Rg_ebwGabhI/AAAAAAAAAo8/sBuO6TFAiLE/s400/Cine.jpg"/>
          <p:cNvPicPr>
            <a:picLocks noChangeAspect="1" noChangeArrowheads="1"/>
          </p:cNvPicPr>
          <p:nvPr/>
        </p:nvPicPr>
        <p:blipFill>
          <a:blip r:embed="rId3"/>
          <a:srcRect/>
          <a:stretch>
            <a:fillRect/>
          </a:stretch>
        </p:blipFill>
        <p:spPr bwMode="auto">
          <a:xfrm rot="1031997">
            <a:off x="4970385" y="1898756"/>
            <a:ext cx="3259716" cy="3714776"/>
          </a:xfrm>
          <a:prstGeom prst="rect">
            <a:avLst/>
          </a:prstGeom>
          <a:noFill/>
          <a:effectLst>
            <a:softEdge rad="317500"/>
          </a:effectLst>
        </p:spPr>
      </p:pic>
      <p:sp>
        <p:nvSpPr>
          <p:cNvPr id="7" name="5 Rectángulo"/>
          <p:cNvSpPr/>
          <p:nvPr/>
        </p:nvSpPr>
        <p:spPr>
          <a:xfrm>
            <a:off x="1000100" y="571480"/>
            <a:ext cx="5286412" cy="1872000"/>
          </a:xfrm>
          <a:prstGeom prst="rect">
            <a:avLst/>
          </a:prstGeom>
          <a:noFill/>
        </p:spPr>
        <p:txBody>
          <a:bodyPr wrap="square" lIns="91440" tIns="45720" rIns="91440" bIns="45720">
            <a:spAutoFit/>
            <a:scene3d>
              <a:camera prst="perspectiveHeroicExtremeRightFacing"/>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CINE</a:t>
            </a:r>
            <a:endParaRPr lang="es-ES" sz="10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pic>
        <p:nvPicPr>
          <p:cNvPr id="9" name="Picture 2" descr="http://3.bp.blogspot.com/_XmdOQlaUD_Y/SY2kSwKcoeI/AAAAAAAAAVw/qxxd_Y9HQbw/s400/Madrid+en+el+cine.jpg"/>
          <p:cNvPicPr>
            <a:picLocks noChangeAspect="1" noChangeArrowheads="1"/>
          </p:cNvPicPr>
          <p:nvPr/>
        </p:nvPicPr>
        <p:blipFill>
          <a:blip r:embed="rId4"/>
          <a:srcRect/>
          <a:stretch>
            <a:fillRect/>
          </a:stretch>
        </p:blipFill>
        <p:spPr bwMode="auto">
          <a:xfrm rot="20304001">
            <a:off x="1041043" y="2897813"/>
            <a:ext cx="3023505" cy="291012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24"/>
            <a:ext cx="9144000" cy="6858000"/>
          </a:xfrm>
          <a:prstGeom prst="rect">
            <a:avLst/>
          </a:prstGeom>
          <a:noFill/>
          <a:ln w="9525">
            <a:solidFill>
              <a:schemeClr val="accent6">
                <a:lumMod val="75000"/>
              </a:schemeClr>
            </a:solidFill>
            <a:miter lim="800000"/>
            <a:headEnd/>
            <a:tailEnd/>
          </a:ln>
        </p:spPr>
      </p:pic>
      <p:sp>
        <p:nvSpPr>
          <p:cNvPr id="3" name="2 Rectángulo"/>
          <p:cNvSpPr/>
          <p:nvPr/>
        </p:nvSpPr>
        <p:spPr>
          <a:xfrm rot="21432372">
            <a:off x="58094" y="303820"/>
            <a:ext cx="3895211" cy="2031325"/>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Cine pornográfico:</a:t>
            </a:r>
          </a:p>
          <a:p>
            <a:pPr algn="ctr"/>
            <a:r>
              <a:rPr lang="es-CO" dirty="0" smtClean="0">
                <a:solidFill>
                  <a:schemeClr val="accent2">
                    <a:lumMod val="50000"/>
                  </a:schemeClr>
                </a:solidFill>
                <a:latin typeface="Broadway" pitchFamily="82" charset="0"/>
              </a:rPr>
              <a:t>Genero cinematográfico en el que se muestran explícitamente los genitales mientras se realiza el acto sexual y cuyo propósito es el de excitar al espectador.</a:t>
            </a:r>
            <a:endParaRPr lang="es-CO" dirty="0">
              <a:solidFill>
                <a:schemeClr val="accent2">
                  <a:lumMod val="50000"/>
                </a:schemeClr>
              </a:solidFill>
              <a:latin typeface="Broadway" pitchFamily="82" charset="0"/>
            </a:endParaRPr>
          </a:p>
        </p:txBody>
      </p:sp>
      <p:sp>
        <p:nvSpPr>
          <p:cNvPr id="6" name="5 Rectángulo"/>
          <p:cNvSpPr/>
          <p:nvPr/>
        </p:nvSpPr>
        <p:spPr>
          <a:xfrm rot="21405093">
            <a:off x="71406" y="3006333"/>
            <a:ext cx="5357850" cy="3693319"/>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Comedia romántica:</a:t>
            </a:r>
          </a:p>
          <a:p>
            <a:pPr algn="ctr"/>
            <a:r>
              <a:rPr lang="es-CO" dirty="0" smtClean="0">
                <a:solidFill>
                  <a:schemeClr val="accent2">
                    <a:lumMod val="50000"/>
                  </a:schemeClr>
                </a:solidFill>
                <a:latin typeface="Broadway" pitchFamily="82" charset="0"/>
              </a:rPr>
              <a:t>Genero cinematográfico que narra historias de amor donde dos personas se conocen, en algún momento después de diversas escenas cómicas, ellos se separan por alguna razón. Uno u otro entonces se da cuenta de que ellos son perfectos el uno para el otro, y (normalmente después de un espectacular esfuerzo o un increíble coincidencia) ellos se encuentran de nuevo, declarándose amor eterno el uno para el otro, y viven felices para siempre</a:t>
            </a:r>
            <a:r>
              <a:rPr lang="es-CO" dirty="0" smtClean="0"/>
              <a:t>.</a:t>
            </a:r>
            <a:endParaRPr lang="es-CO" dirty="0"/>
          </a:p>
        </p:txBody>
      </p:sp>
      <p:pic>
        <p:nvPicPr>
          <p:cNvPr id="37898" name="Picture 10" descr="http://lalola.blogia.com/upload/20051023111908-11red-jpg"/>
          <p:cNvPicPr>
            <a:picLocks noChangeAspect="1" noChangeArrowheads="1"/>
          </p:cNvPicPr>
          <p:nvPr/>
        </p:nvPicPr>
        <p:blipFill>
          <a:blip r:embed="rId3"/>
          <a:srcRect/>
          <a:stretch>
            <a:fillRect/>
          </a:stretch>
        </p:blipFill>
        <p:spPr bwMode="auto">
          <a:xfrm rot="312111">
            <a:off x="6476179" y="98148"/>
            <a:ext cx="2288263" cy="2712015"/>
          </a:xfrm>
          <a:prstGeom prst="rect">
            <a:avLst/>
          </a:prstGeom>
          <a:noFill/>
          <a:ln w="76200">
            <a:solidFill>
              <a:schemeClr val="accent6">
                <a:lumMod val="75000"/>
              </a:schemeClr>
            </a:solidFill>
          </a:ln>
        </p:spPr>
      </p:pic>
      <p:pic>
        <p:nvPicPr>
          <p:cNvPr id="11" name="Picture 4" descr="http://www.mundodescargas.com/servicios/kamasutra/kamasutra__fotos/kamasutra_carretilla.jpg"/>
          <p:cNvPicPr>
            <a:picLocks noChangeAspect="1" noChangeArrowheads="1"/>
          </p:cNvPicPr>
          <p:nvPr/>
        </p:nvPicPr>
        <p:blipFill>
          <a:blip r:embed="rId4"/>
          <a:srcRect/>
          <a:stretch>
            <a:fillRect/>
          </a:stretch>
        </p:blipFill>
        <p:spPr bwMode="auto">
          <a:xfrm rot="21265123">
            <a:off x="4246575" y="387667"/>
            <a:ext cx="2204964" cy="2229739"/>
          </a:xfrm>
          <a:prstGeom prst="rect">
            <a:avLst/>
          </a:prstGeom>
          <a:noFill/>
          <a:ln w="76200">
            <a:solidFill>
              <a:schemeClr val="accent6">
                <a:lumMod val="75000"/>
              </a:schemeClr>
            </a:solidFill>
          </a:ln>
        </p:spPr>
      </p:pic>
      <p:pic>
        <p:nvPicPr>
          <p:cNvPr id="12" name="Picture 8" descr="http://www.waytoblue.com/media/image/ap3_group.jpg"/>
          <p:cNvPicPr>
            <a:picLocks noChangeAspect="1" noChangeArrowheads="1"/>
          </p:cNvPicPr>
          <p:nvPr/>
        </p:nvPicPr>
        <p:blipFill>
          <a:blip r:embed="rId5"/>
          <a:srcRect/>
          <a:stretch>
            <a:fillRect/>
          </a:stretch>
        </p:blipFill>
        <p:spPr bwMode="auto">
          <a:xfrm rot="449152">
            <a:off x="5615624" y="3038019"/>
            <a:ext cx="2899097" cy="1953992"/>
          </a:xfrm>
          <a:prstGeom prst="rect">
            <a:avLst/>
          </a:prstGeom>
          <a:noFill/>
          <a:ln w="76200">
            <a:solidFill>
              <a:schemeClr val="accent6">
                <a:lumMod val="75000"/>
              </a:schemeClr>
            </a:solidFill>
          </a:ln>
        </p:spPr>
      </p:pic>
      <p:pic>
        <p:nvPicPr>
          <p:cNvPr id="37900" name="Picture 12" descr="http://72.26.228.34/___dynimg/cine/program/WWW24xtmzg7sjnlgc.jpg"/>
          <p:cNvPicPr>
            <a:picLocks noChangeAspect="1" noChangeArrowheads="1"/>
          </p:cNvPicPr>
          <p:nvPr/>
        </p:nvPicPr>
        <p:blipFill>
          <a:blip r:embed="rId6"/>
          <a:srcRect/>
          <a:stretch>
            <a:fillRect/>
          </a:stretch>
        </p:blipFill>
        <p:spPr bwMode="auto">
          <a:xfrm rot="21311903">
            <a:off x="6008444" y="4762087"/>
            <a:ext cx="2493800" cy="1995040"/>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24"/>
            <a:ext cx="9144000" cy="6858000"/>
          </a:xfrm>
          <a:prstGeom prst="rect">
            <a:avLst/>
          </a:prstGeom>
          <a:noFill/>
          <a:ln w="9525">
            <a:noFill/>
            <a:miter lim="800000"/>
            <a:headEnd/>
            <a:tailEnd/>
          </a:ln>
        </p:spPr>
      </p:pic>
      <p:sp>
        <p:nvSpPr>
          <p:cNvPr id="3" name="2 Rectángulo"/>
          <p:cNvSpPr/>
          <p:nvPr/>
        </p:nvSpPr>
        <p:spPr>
          <a:xfrm rot="208935">
            <a:off x="4541798" y="3348786"/>
            <a:ext cx="4511026" cy="3139321"/>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Cine de animación. </a:t>
            </a:r>
          </a:p>
          <a:p>
            <a:pPr marL="342900" indent="-342900" algn="ctr"/>
            <a:r>
              <a:rPr lang="es-ES" dirty="0" smtClean="0">
                <a:solidFill>
                  <a:schemeClr val="accent2">
                    <a:lumMod val="50000"/>
                  </a:schemeClr>
                </a:solidFill>
                <a:latin typeface="Broadway" pitchFamily="82" charset="0"/>
              </a:rPr>
              <a:t>En este</a:t>
            </a:r>
            <a:r>
              <a:rPr lang="es-ES" b="1" dirty="0" smtClean="0">
                <a:solidFill>
                  <a:schemeClr val="accent2">
                    <a:lumMod val="50000"/>
                  </a:schemeClr>
                </a:solidFill>
                <a:latin typeface="Broadway" pitchFamily="82" charset="0"/>
              </a:rPr>
              <a:t> </a:t>
            </a:r>
            <a:r>
              <a:rPr lang="es-ES" dirty="0" smtClean="0">
                <a:solidFill>
                  <a:schemeClr val="accent2">
                    <a:lumMod val="50000"/>
                  </a:schemeClr>
                </a:solidFill>
                <a:latin typeface="Broadway" pitchFamily="82" charset="0"/>
              </a:rPr>
              <a:t> se usan mayoritariamente</a:t>
            </a:r>
          </a:p>
          <a:p>
            <a:pPr marL="342900" indent="-342900" algn="ctr"/>
            <a:r>
              <a:rPr lang="es-ES" dirty="0" smtClean="0">
                <a:solidFill>
                  <a:schemeClr val="accent2">
                    <a:lumMod val="50000"/>
                  </a:schemeClr>
                </a:solidFill>
                <a:latin typeface="Broadway" pitchFamily="82" charset="0"/>
              </a:rPr>
              <a:t> técnicas de animación. No existe </a:t>
            </a:r>
          </a:p>
          <a:p>
            <a:pPr marL="342900" indent="-342900" algn="ctr"/>
            <a:r>
              <a:rPr lang="es-ES" dirty="0" smtClean="0">
                <a:solidFill>
                  <a:schemeClr val="accent2">
                    <a:lumMod val="50000"/>
                  </a:schemeClr>
                </a:solidFill>
                <a:latin typeface="Broadway" pitchFamily="82" charset="0"/>
              </a:rPr>
              <a:t>movimiento real que registrar, sino que se producen las imágenes una por una (mediante dibujos, modelos, </a:t>
            </a:r>
          </a:p>
          <a:p>
            <a:pPr marL="342900" indent="-342900" algn="ctr"/>
            <a:r>
              <a:rPr lang="es-ES" dirty="0" smtClean="0">
                <a:solidFill>
                  <a:schemeClr val="accent2">
                    <a:lumMod val="50000"/>
                  </a:schemeClr>
                </a:solidFill>
                <a:latin typeface="Broadway" pitchFamily="82" charset="0"/>
              </a:rPr>
              <a:t>objetos y otras múltiples técnicas), </a:t>
            </a:r>
          </a:p>
          <a:p>
            <a:pPr marL="342900" indent="-342900" algn="ctr"/>
            <a:r>
              <a:rPr lang="es-ES" dirty="0" smtClean="0">
                <a:solidFill>
                  <a:schemeClr val="accent2">
                    <a:lumMod val="50000"/>
                  </a:schemeClr>
                </a:solidFill>
                <a:latin typeface="Broadway" pitchFamily="82" charset="0"/>
              </a:rPr>
              <a:t>de forma que al proyectarse </a:t>
            </a:r>
          </a:p>
          <a:p>
            <a:pPr marL="342900" indent="-342900" algn="ctr"/>
            <a:r>
              <a:rPr lang="es-ES" dirty="0" smtClean="0">
                <a:solidFill>
                  <a:schemeClr val="accent2">
                    <a:lumMod val="50000"/>
                  </a:schemeClr>
                </a:solidFill>
                <a:latin typeface="Broadway" pitchFamily="82" charset="0"/>
              </a:rPr>
              <a:t>consecutivamente se produzca </a:t>
            </a:r>
          </a:p>
          <a:p>
            <a:pPr marL="342900" indent="-342900" algn="ctr"/>
            <a:r>
              <a:rPr lang="es-ES" dirty="0" smtClean="0">
                <a:solidFill>
                  <a:schemeClr val="accent2">
                    <a:lumMod val="50000"/>
                  </a:schemeClr>
                </a:solidFill>
                <a:latin typeface="Broadway" pitchFamily="82" charset="0"/>
              </a:rPr>
              <a:t>la ilusión de movimiento.</a:t>
            </a:r>
            <a:endParaRPr lang="es-ES_tradnl" dirty="0">
              <a:solidFill>
                <a:schemeClr val="accent2">
                  <a:lumMod val="50000"/>
                </a:schemeClr>
              </a:solidFill>
              <a:latin typeface="Broadway" pitchFamily="82" charset="0"/>
            </a:endParaRPr>
          </a:p>
        </p:txBody>
      </p:sp>
      <p:sp>
        <p:nvSpPr>
          <p:cNvPr id="6" name="5 Rectángulo"/>
          <p:cNvSpPr/>
          <p:nvPr/>
        </p:nvSpPr>
        <p:spPr>
          <a:xfrm rot="21366133">
            <a:off x="45872" y="540875"/>
            <a:ext cx="3725429" cy="1477328"/>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Cine mudo.</a:t>
            </a:r>
            <a:r>
              <a:rPr lang="es-ES" dirty="0" smtClean="0">
                <a:solidFill>
                  <a:schemeClr val="accent2">
                    <a:lumMod val="50000"/>
                  </a:schemeClr>
                </a:solidFill>
                <a:latin typeface="Broadway" pitchFamily="82" charset="0"/>
              </a:rPr>
              <a:t> </a:t>
            </a:r>
          </a:p>
          <a:p>
            <a:pPr marL="342900" indent="-342900" algn="ctr"/>
            <a:r>
              <a:rPr lang="es-ES" dirty="0" smtClean="0">
                <a:solidFill>
                  <a:schemeClr val="accent2">
                    <a:lumMod val="50000"/>
                  </a:schemeClr>
                </a:solidFill>
                <a:latin typeface="Broadway" pitchFamily="82" charset="0"/>
              </a:rPr>
              <a:t>Es aquel que no posee sonido ni diálogos, consistiendo únicamente en imágenes.</a:t>
            </a:r>
            <a:endParaRPr lang="es-ES_tradnl" dirty="0">
              <a:solidFill>
                <a:schemeClr val="accent2">
                  <a:lumMod val="50000"/>
                </a:schemeClr>
              </a:solidFill>
              <a:latin typeface="Broadway" pitchFamily="82" charset="0"/>
            </a:endParaRPr>
          </a:p>
        </p:txBody>
      </p:sp>
      <p:pic>
        <p:nvPicPr>
          <p:cNvPr id="14341" name="Picture 5" descr="http://www.wallpaperbase.com/wallpapers/cartoons/mickeymouse/mickey_mouse_6.jpg"/>
          <p:cNvPicPr>
            <a:picLocks noChangeAspect="1" noChangeArrowheads="1"/>
          </p:cNvPicPr>
          <p:nvPr/>
        </p:nvPicPr>
        <p:blipFill>
          <a:blip r:embed="rId3"/>
          <a:srcRect/>
          <a:stretch>
            <a:fillRect/>
          </a:stretch>
        </p:blipFill>
        <p:spPr bwMode="auto">
          <a:xfrm rot="336213">
            <a:off x="1464703" y="2290707"/>
            <a:ext cx="3138228" cy="2353671"/>
          </a:xfrm>
          <a:prstGeom prst="rect">
            <a:avLst/>
          </a:prstGeom>
          <a:noFill/>
          <a:ln w="76200">
            <a:solidFill>
              <a:schemeClr val="accent6">
                <a:lumMod val="75000"/>
              </a:schemeClr>
            </a:solidFill>
          </a:ln>
        </p:spPr>
      </p:pic>
      <p:pic>
        <p:nvPicPr>
          <p:cNvPr id="9" name="Picture 3"/>
          <p:cNvPicPr>
            <a:picLocks noChangeAspect="1" noChangeArrowheads="1"/>
          </p:cNvPicPr>
          <p:nvPr/>
        </p:nvPicPr>
        <p:blipFill>
          <a:blip r:embed="rId4"/>
          <a:srcRect/>
          <a:stretch>
            <a:fillRect/>
          </a:stretch>
        </p:blipFill>
        <p:spPr bwMode="auto">
          <a:xfrm rot="21245152">
            <a:off x="106505" y="4492949"/>
            <a:ext cx="2943225" cy="2219325"/>
          </a:xfrm>
          <a:prstGeom prst="rect">
            <a:avLst/>
          </a:prstGeom>
          <a:noFill/>
          <a:ln w="76200">
            <a:solidFill>
              <a:schemeClr val="accent6">
                <a:lumMod val="75000"/>
              </a:schemeClr>
            </a:solidFill>
            <a:miter lim="800000"/>
            <a:headEnd/>
            <a:tailEnd/>
          </a:ln>
          <a:effectLst/>
        </p:spPr>
      </p:pic>
      <p:pic>
        <p:nvPicPr>
          <p:cNvPr id="14343" name="Picture 7" descr="http://www.biografiasyvidas.com/monografia/chaplin/fotos/chaplin_6.jpg"/>
          <p:cNvPicPr>
            <a:picLocks noChangeAspect="1" noChangeArrowheads="1"/>
          </p:cNvPicPr>
          <p:nvPr/>
        </p:nvPicPr>
        <p:blipFill>
          <a:blip r:embed="rId5"/>
          <a:srcRect/>
          <a:stretch>
            <a:fillRect/>
          </a:stretch>
        </p:blipFill>
        <p:spPr bwMode="auto">
          <a:xfrm>
            <a:off x="4000496" y="214291"/>
            <a:ext cx="2863883" cy="2143139"/>
          </a:xfrm>
          <a:prstGeom prst="rect">
            <a:avLst/>
          </a:prstGeom>
          <a:noFill/>
          <a:ln w="76200">
            <a:solidFill>
              <a:schemeClr val="accent6">
                <a:lumMod val="75000"/>
              </a:schemeClr>
            </a:solidFill>
          </a:ln>
        </p:spPr>
      </p:pic>
      <p:pic>
        <p:nvPicPr>
          <p:cNvPr id="11" name="Picture 2" descr="http://www.filmclubcafe.com.mx/blog/wp-content/uploads/2008/05/chaplin.jpg"/>
          <p:cNvPicPr>
            <a:picLocks noChangeAspect="1" noChangeArrowheads="1"/>
          </p:cNvPicPr>
          <p:nvPr/>
        </p:nvPicPr>
        <p:blipFill>
          <a:blip r:embed="rId6"/>
          <a:srcRect/>
          <a:stretch>
            <a:fillRect/>
          </a:stretch>
        </p:blipFill>
        <p:spPr bwMode="auto">
          <a:xfrm rot="534092">
            <a:off x="6933363" y="408257"/>
            <a:ext cx="2050832" cy="2753766"/>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5 Rectángulo"/>
          <p:cNvSpPr/>
          <p:nvPr/>
        </p:nvSpPr>
        <p:spPr>
          <a:xfrm>
            <a:off x="214314" y="-24"/>
            <a:ext cx="9358346" cy="1446550"/>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Las mejores películas de la historia por la AFI</a:t>
            </a:r>
            <a:endParaRPr lang="es-E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sp>
        <p:nvSpPr>
          <p:cNvPr id="4" name="3 Rectángulo"/>
          <p:cNvSpPr/>
          <p:nvPr/>
        </p:nvSpPr>
        <p:spPr>
          <a:xfrm>
            <a:off x="142844" y="1428736"/>
            <a:ext cx="4714908" cy="769441"/>
          </a:xfrm>
          <a:prstGeom prst="rect">
            <a:avLst/>
          </a:prstGeom>
          <a:noFill/>
        </p:spPr>
        <p:txBody>
          <a:bodyPr wrap="square" lIns="91440" tIns="45720" rIns="91440" bIns="45720">
            <a:spAutoFit/>
          </a:bodyPr>
          <a:lstStyle/>
          <a:p>
            <a:pPr algn="ctr"/>
            <a:r>
              <a:rPr lang="es-AR" sz="4400" b="1" kern="10" cap="none" spc="0" dirty="0" smtClean="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Animación:</a:t>
            </a:r>
            <a:endParaRPr lang="es-AR" sz="4400" b="1"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5" name="4 CuadroTexto"/>
          <p:cNvSpPr txBox="1"/>
          <p:nvPr/>
        </p:nvSpPr>
        <p:spPr>
          <a:xfrm>
            <a:off x="142844" y="2143116"/>
            <a:ext cx="6286544" cy="3139321"/>
          </a:xfrm>
          <a:prstGeom prst="rect">
            <a:avLst/>
          </a:prstGeom>
          <a:noFill/>
        </p:spPr>
        <p:txBody>
          <a:bodyPr wrap="square" rtlCol="0">
            <a:spAutoFit/>
          </a:bodyPr>
          <a:lstStyle/>
          <a:p>
            <a:r>
              <a:rPr lang="en-US" dirty="0" smtClean="0">
                <a:solidFill>
                  <a:schemeClr val="accent2">
                    <a:lumMod val="50000"/>
                  </a:schemeClr>
                </a:solidFill>
                <a:latin typeface="Broadway" pitchFamily="82" charset="0"/>
              </a:rPr>
              <a:t>1- “BLANCA NIEVES Y LOS SIETE ENANITOS" (1937)</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2- "PINOCCHIO" (1940)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3- "BAMBI" (1942)</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4- “EL REY LEON" (1994)</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5- "FANTASIA" (1940)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6- "TOY STORY" (1995)</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7- “LA BELLA Y LA BESTIA" (1991)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8- "SHREK" (2001)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9- “LA CENICIENTA" (1950)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10-“BUSCANDO A NEMO" (2003)</a:t>
            </a:r>
            <a:br>
              <a:rPr lang="en-US" dirty="0" smtClean="0">
                <a:solidFill>
                  <a:schemeClr val="accent2">
                    <a:lumMod val="50000"/>
                  </a:schemeClr>
                </a:solidFill>
                <a:latin typeface="Broadway" pitchFamily="82" charset="0"/>
              </a:rPr>
            </a:br>
            <a:endParaRPr lang="es-CO" dirty="0">
              <a:solidFill>
                <a:schemeClr val="accent2">
                  <a:lumMod val="50000"/>
                </a:schemeClr>
              </a:solidFill>
              <a:latin typeface="Broadway" pitchFamily="82" charset="0"/>
            </a:endParaRPr>
          </a:p>
        </p:txBody>
      </p:sp>
      <p:pic>
        <p:nvPicPr>
          <p:cNvPr id="1028" name="Picture 4" descr="http://www.cosasdecine.com/revista/imagenes/7-5-4.JPG"/>
          <p:cNvPicPr>
            <a:picLocks noChangeAspect="1" noChangeArrowheads="1"/>
          </p:cNvPicPr>
          <p:nvPr/>
        </p:nvPicPr>
        <p:blipFill>
          <a:blip r:embed="rId3"/>
          <a:srcRect/>
          <a:stretch>
            <a:fillRect/>
          </a:stretch>
        </p:blipFill>
        <p:spPr bwMode="auto">
          <a:xfrm rot="21345681">
            <a:off x="4140219" y="4321933"/>
            <a:ext cx="2847657" cy="2469907"/>
          </a:xfrm>
          <a:prstGeom prst="rect">
            <a:avLst/>
          </a:prstGeom>
          <a:noFill/>
          <a:ln w="76200">
            <a:solidFill>
              <a:schemeClr val="accent6">
                <a:lumMod val="75000"/>
              </a:schemeClr>
            </a:solidFill>
          </a:ln>
        </p:spPr>
      </p:pic>
      <p:pic>
        <p:nvPicPr>
          <p:cNvPr id="8" name="Imagen 2" descr="http://www.showbizcafe.com/../../img/user/phpNIihqO.jpg"/>
          <p:cNvPicPr>
            <a:picLocks noChangeAspect="1" noChangeArrowheads="1"/>
          </p:cNvPicPr>
          <p:nvPr/>
        </p:nvPicPr>
        <p:blipFill>
          <a:blip r:embed="rId4"/>
          <a:srcRect/>
          <a:stretch>
            <a:fillRect/>
          </a:stretch>
        </p:blipFill>
        <p:spPr bwMode="auto">
          <a:xfrm rot="334076">
            <a:off x="5590708" y="2652191"/>
            <a:ext cx="3228668" cy="2012458"/>
          </a:xfrm>
          <a:prstGeom prst="rect">
            <a:avLst/>
          </a:prstGeom>
          <a:noFill/>
          <a:ln w="762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1357290" y="285728"/>
            <a:ext cx="3857652" cy="830997"/>
          </a:xfrm>
          <a:prstGeom prst="rect">
            <a:avLst/>
          </a:prstGeom>
          <a:noFill/>
        </p:spPr>
        <p:txBody>
          <a:bodyPr wrap="square" lIns="91440" tIns="45720" rIns="91440" bIns="45720">
            <a:spAutoFit/>
          </a:bodyPr>
          <a:lstStyle/>
          <a:p>
            <a:pPr algn="ctr"/>
            <a:r>
              <a:rPr lang="es-AR" sz="4800" b="1" kern="10" dirty="0" smtClean="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Fantasía</a:t>
            </a:r>
            <a:r>
              <a:rPr lang="es-AR" sz="4800" b="1" kern="10" cap="none" spc="0" dirty="0" smtClean="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a:t>
            </a:r>
            <a:endParaRPr lang="es-AR" sz="4800" b="1"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142844" y="1643050"/>
            <a:ext cx="5143536" cy="3416320"/>
          </a:xfrm>
          <a:prstGeom prst="rect">
            <a:avLst/>
          </a:prstGeom>
        </p:spPr>
        <p:txBody>
          <a:bodyPr wrap="square">
            <a:spAutoFit/>
          </a:bodyPr>
          <a:lstStyle/>
          <a:p>
            <a:r>
              <a:rPr lang="en-US" dirty="0" smtClean="0">
                <a:solidFill>
                  <a:schemeClr val="accent2">
                    <a:lumMod val="50000"/>
                  </a:schemeClr>
                </a:solidFill>
                <a:latin typeface="Broadway" pitchFamily="82" charset="0"/>
              </a:rPr>
              <a:t>1- “EL MAGO DE OZ" (1939)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2- “EL SEÑOR DE LOS ANILLOS: LA COMUNIDAD DEL ANILLO (2001)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3- "IT'S A WONDERFUL LIFE" (1946)</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4- "KING KONG" 1933</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5- “MILAGRO EN LA CALLE 34" (1947)</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6- “CAMPO DE SUEÑO" (1989)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7- "HARVEY" (1950)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8- "GROUNDHOG DAY" (1993)</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9- "THE THIEF OF BAGDAD" (1924)</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10-"BIG" (1988)</a:t>
            </a:r>
            <a:r>
              <a:rPr lang="en-US" dirty="0" smtClean="0"/>
              <a:t/>
            </a:r>
            <a:br>
              <a:rPr lang="en-US" dirty="0" smtClean="0"/>
            </a:br>
            <a:endParaRPr lang="es-CO" dirty="0"/>
          </a:p>
        </p:txBody>
      </p:sp>
      <p:pic>
        <p:nvPicPr>
          <p:cNvPr id="2050" name="Imagen 3" descr="http://www.showbizcafe.com/../../img/user/phpvokONM.jpg"/>
          <p:cNvPicPr>
            <a:picLocks noChangeAspect="1" noChangeArrowheads="1"/>
          </p:cNvPicPr>
          <p:nvPr/>
        </p:nvPicPr>
        <p:blipFill>
          <a:blip r:embed="rId3"/>
          <a:srcRect/>
          <a:stretch>
            <a:fillRect/>
          </a:stretch>
        </p:blipFill>
        <p:spPr bwMode="auto">
          <a:xfrm rot="335573">
            <a:off x="5275402" y="1265593"/>
            <a:ext cx="3601657" cy="2244945"/>
          </a:xfrm>
          <a:prstGeom prst="rect">
            <a:avLst/>
          </a:prstGeom>
          <a:noFill/>
          <a:ln w="76200">
            <a:solidFill>
              <a:schemeClr val="accent6">
                <a:lumMod val="75000"/>
              </a:schemeClr>
            </a:solidFill>
            <a:miter lim="800000"/>
            <a:headEnd/>
            <a:tailEnd/>
          </a:ln>
        </p:spPr>
      </p:pic>
      <p:pic>
        <p:nvPicPr>
          <p:cNvPr id="2054" name="Picture 6" descr="10dba0dc41bd7.jpg"/>
          <p:cNvPicPr>
            <a:picLocks noChangeAspect="1" noChangeArrowheads="1"/>
          </p:cNvPicPr>
          <p:nvPr/>
        </p:nvPicPr>
        <p:blipFill>
          <a:blip r:embed="rId4" cstate="print"/>
          <a:srcRect/>
          <a:stretch>
            <a:fillRect/>
          </a:stretch>
        </p:blipFill>
        <p:spPr bwMode="auto">
          <a:xfrm rot="21392815">
            <a:off x="4792434" y="3956224"/>
            <a:ext cx="3354589" cy="2676483"/>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214282" y="1000108"/>
            <a:ext cx="4714876" cy="3693319"/>
          </a:xfrm>
          <a:prstGeom prst="rect">
            <a:avLst/>
          </a:prstGeom>
        </p:spPr>
        <p:txBody>
          <a:bodyPr wrap="square">
            <a:spAutoFit/>
          </a:bodyPr>
          <a:lstStyle/>
          <a:p>
            <a:r>
              <a:rPr lang="en-US" dirty="0" smtClean="0"/>
              <a:t/>
            </a:r>
            <a:br>
              <a:rPr lang="en-US" dirty="0" smtClean="0"/>
            </a:br>
            <a:r>
              <a:rPr lang="en-US" dirty="0" smtClean="0">
                <a:solidFill>
                  <a:schemeClr val="accent2">
                    <a:lumMod val="50000"/>
                  </a:schemeClr>
                </a:solidFill>
                <a:latin typeface="Broadway" pitchFamily="82" charset="0"/>
              </a:rPr>
              <a:t>1- “THE GODFATHER " (1972)</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2- "GOODFELLAS" (1990)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3- "THE GODFATHER PART II" (1974)</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4- "WHITE HEAD" (1949)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5- "BONNIE AND CLYDE" (1967)</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6- "SCARFACE: THE SHAME OF A NATION" (1932)</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7- "PULP FICTION" (1994)</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8- "THE PUBLIC ENEMY" (1931)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9- "LITTLE CAESAR" (1930)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10-"SCARFACE" (1983)</a:t>
            </a:r>
            <a:r>
              <a:rPr lang="en-US" dirty="0" smtClean="0"/>
              <a:t/>
            </a:r>
            <a:br>
              <a:rPr lang="en-US" dirty="0" smtClean="0"/>
            </a:br>
            <a:endParaRPr lang="es-CO" dirty="0"/>
          </a:p>
        </p:txBody>
      </p:sp>
      <p:sp>
        <p:nvSpPr>
          <p:cNvPr id="4" name="3 Rectángulo"/>
          <p:cNvSpPr/>
          <p:nvPr/>
        </p:nvSpPr>
        <p:spPr>
          <a:xfrm>
            <a:off x="2714612" y="285728"/>
            <a:ext cx="3500462" cy="830997"/>
          </a:xfrm>
          <a:prstGeom prst="rect">
            <a:avLst/>
          </a:prstGeom>
          <a:noFill/>
        </p:spPr>
        <p:txBody>
          <a:bodyPr wrap="square" lIns="91440" tIns="45720" rIns="91440" bIns="45720">
            <a:spAutoFit/>
          </a:bodyPr>
          <a:lstStyle/>
          <a:p>
            <a:pPr algn="ctr"/>
            <a:r>
              <a:rPr lang="en-US" sz="4800" b="1" dirty="0" smtClean="0">
                <a:ln w="38100">
                  <a:solidFill>
                    <a:srgbClr val="FF0000"/>
                  </a:solidFill>
                </a:ln>
                <a:solidFill>
                  <a:schemeClr val="accent2">
                    <a:lumMod val="50000"/>
                  </a:schemeClr>
                </a:solidFill>
                <a:latin typeface="Broadway" pitchFamily="82" charset="0"/>
              </a:rPr>
              <a:t>Gangster</a:t>
            </a:r>
            <a:r>
              <a:rPr lang="en-US" sz="4800" b="1" dirty="0" smtClean="0">
                <a:ln w="38100">
                  <a:solidFill>
                    <a:srgbClr val="FF0000"/>
                  </a:solidFill>
                </a:ln>
                <a:solidFill>
                  <a:schemeClr val="accent2">
                    <a:lumMod val="50000"/>
                  </a:schemeClr>
                </a:solidFill>
              </a:rPr>
              <a:t>:</a:t>
            </a:r>
            <a:endParaRPr lang="es-AR" sz="48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pic>
        <p:nvPicPr>
          <p:cNvPr id="3074" name="Imagen 4" descr="http://www.showbizcafe.com/../../img/user/phpCWbc4j.jpg"/>
          <p:cNvPicPr>
            <a:picLocks noChangeAspect="1" noChangeArrowheads="1"/>
          </p:cNvPicPr>
          <p:nvPr/>
        </p:nvPicPr>
        <p:blipFill>
          <a:blip r:embed="rId3"/>
          <a:srcRect/>
          <a:stretch>
            <a:fillRect/>
          </a:stretch>
        </p:blipFill>
        <p:spPr bwMode="auto">
          <a:xfrm rot="464719">
            <a:off x="4921507" y="1590351"/>
            <a:ext cx="3610897" cy="2250705"/>
          </a:xfrm>
          <a:prstGeom prst="rect">
            <a:avLst/>
          </a:prstGeom>
          <a:noFill/>
          <a:ln w="76200">
            <a:solidFill>
              <a:schemeClr val="accent6">
                <a:lumMod val="75000"/>
              </a:schemeClr>
            </a:solidFill>
            <a:miter lim="800000"/>
            <a:headEnd/>
            <a:tailEnd/>
          </a:ln>
        </p:spPr>
      </p:pic>
      <p:pic>
        <p:nvPicPr>
          <p:cNvPr id="3076" name="Picture 4" descr="http://images.starpulse.com/Photos/Previews/Godfather-movie-05.jpg"/>
          <p:cNvPicPr>
            <a:picLocks noChangeAspect="1" noChangeArrowheads="1"/>
          </p:cNvPicPr>
          <p:nvPr/>
        </p:nvPicPr>
        <p:blipFill>
          <a:blip r:embed="rId4"/>
          <a:srcRect/>
          <a:stretch>
            <a:fillRect/>
          </a:stretch>
        </p:blipFill>
        <p:spPr bwMode="auto">
          <a:xfrm rot="21347833">
            <a:off x="3730433" y="4049026"/>
            <a:ext cx="3365492" cy="2501172"/>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1714480" y="285728"/>
            <a:ext cx="6143668" cy="830997"/>
          </a:xfrm>
          <a:prstGeom prst="rect">
            <a:avLst/>
          </a:prstGeom>
          <a:noFill/>
        </p:spPr>
        <p:txBody>
          <a:bodyPr wrap="square" lIns="91440" tIns="45720" rIns="91440" bIns="45720">
            <a:spAutoFit/>
          </a:bodyPr>
          <a:lstStyle/>
          <a:p>
            <a:pPr algn="ctr"/>
            <a:r>
              <a:rPr lang="es-CO" sz="4800" b="1" dirty="0" smtClean="0">
                <a:ln w="38100">
                  <a:solidFill>
                    <a:srgbClr val="FF0000"/>
                  </a:solidFill>
                </a:ln>
                <a:solidFill>
                  <a:schemeClr val="accent2">
                    <a:lumMod val="50000"/>
                  </a:schemeClr>
                </a:solidFill>
                <a:latin typeface="Broadway" pitchFamily="82" charset="0"/>
              </a:rPr>
              <a:t>Ciencia</a:t>
            </a:r>
            <a:r>
              <a:rPr lang="en-US" sz="4800" b="1" dirty="0" smtClean="0">
                <a:ln w="38100">
                  <a:solidFill>
                    <a:srgbClr val="FF0000"/>
                  </a:solidFill>
                </a:ln>
                <a:solidFill>
                  <a:schemeClr val="accent2">
                    <a:lumMod val="50000"/>
                  </a:schemeClr>
                </a:solidFill>
                <a:latin typeface="Broadway" pitchFamily="82" charset="0"/>
              </a:rPr>
              <a:t> </a:t>
            </a:r>
            <a:r>
              <a:rPr lang="es-CO" sz="4800" b="1" dirty="0" smtClean="0">
                <a:ln w="38100">
                  <a:solidFill>
                    <a:srgbClr val="FF0000"/>
                  </a:solidFill>
                </a:ln>
                <a:solidFill>
                  <a:schemeClr val="accent2">
                    <a:lumMod val="50000"/>
                  </a:schemeClr>
                </a:solidFill>
                <a:latin typeface="Broadway" pitchFamily="82" charset="0"/>
              </a:rPr>
              <a:t>Ficción</a:t>
            </a:r>
            <a:r>
              <a:rPr lang="en-US" sz="4800" b="1" dirty="0" smtClean="0">
                <a:ln w="38100">
                  <a:solidFill>
                    <a:srgbClr val="FF0000"/>
                  </a:solidFill>
                </a:ln>
                <a:solidFill>
                  <a:schemeClr val="accent2">
                    <a:lumMod val="50000"/>
                  </a:schemeClr>
                </a:solidFill>
              </a:rPr>
              <a:t>:</a:t>
            </a:r>
            <a:endParaRPr lang="es-AR" sz="48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214282" y="1479841"/>
            <a:ext cx="4572000" cy="3877985"/>
          </a:xfrm>
          <a:prstGeom prst="rect">
            <a:avLst/>
          </a:prstGeom>
        </p:spPr>
        <p:txBody>
          <a:bodyPr>
            <a:spAutoFit/>
          </a:bodyPr>
          <a:lstStyle/>
          <a:p>
            <a:r>
              <a:rPr lang="en-US" sz="1900" dirty="0" smtClean="0">
                <a:solidFill>
                  <a:schemeClr val="accent2">
                    <a:lumMod val="50000"/>
                  </a:schemeClr>
                </a:solidFill>
                <a:latin typeface="Broadway" pitchFamily="82" charset="0"/>
              </a:rPr>
              <a:t>1- "2001: A SPACE ODYSSEY" (1968)</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2- "STAR WARS" (1977)</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3- "E.T." (1982)</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4- "A CLOCKWORK ORANGE" (1971)</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5- "THE DAY THE EARTH STOOD STILL" (1951)</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6- "BLADE RUNNER" (1982)</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7- "ALIEN" (1979)</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8- "TERMINATOR 2" (1991)</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9- "INVASION OF THE BODYSNATCHERS" (1956)</a:t>
            </a:r>
            <a:br>
              <a:rPr lang="en-US" sz="1900" dirty="0" smtClean="0">
                <a:solidFill>
                  <a:schemeClr val="accent2">
                    <a:lumMod val="50000"/>
                  </a:schemeClr>
                </a:solidFill>
                <a:latin typeface="Broadway" pitchFamily="82" charset="0"/>
              </a:rPr>
            </a:br>
            <a:r>
              <a:rPr lang="en-US" sz="1900" dirty="0" smtClean="0">
                <a:solidFill>
                  <a:schemeClr val="accent2">
                    <a:lumMod val="50000"/>
                  </a:schemeClr>
                </a:solidFill>
                <a:latin typeface="Broadway" pitchFamily="82" charset="0"/>
              </a:rPr>
              <a:t>10-"BACK TO THE FUTURE" (1985)</a:t>
            </a:r>
            <a:r>
              <a:rPr lang="en-US" dirty="0" smtClean="0"/>
              <a:t/>
            </a:r>
            <a:br>
              <a:rPr lang="en-US" dirty="0" smtClean="0"/>
            </a:br>
            <a:endParaRPr lang="es-CO" dirty="0"/>
          </a:p>
        </p:txBody>
      </p:sp>
      <p:pic>
        <p:nvPicPr>
          <p:cNvPr id="4098" name="Imagen 5" descr="http://www.showbizcafe.com/../../img/user/phpLFwJDN.jpg"/>
          <p:cNvPicPr>
            <a:picLocks noChangeAspect="1" noChangeArrowheads="1"/>
          </p:cNvPicPr>
          <p:nvPr/>
        </p:nvPicPr>
        <p:blipFill>
          <a:blip r:embed="rId3"/>
          <a:srcRect/>
          <a:stretch>
            <a:fillRect/>
          </a:stretch>
        </p:blipFill>
        <p:spPr bwMode="auto">
          <a:xfrm rot="214828">
            <a:off x="5138180" y="1395353"/>
            <a:ext cx="3576234" cy="2229099"/>
          </a:xfrm>
          <a:prstGeom prst="rect">
            <a:avLst/>
          </a:prstGeom>
          <a:noFill/>
          <a:ln w="76200">
            <a:solidFill>
              <a:schemeClr val="accent6">
                <a:lumMod val="75000"/>
              </a:schemeClr>
            </a:solidFill>
            <a:miter lim="800000"/>
            <a:headEnd/>
            <a:tailEnd/>
          </a:ln>
        </p:spPr>
      </p:pic>
      <p:pic>
        <p:nvPicPr>
          <p:cNvPr id="4100" name="Picture 4" descr="http://cineyvideo.files.wordpress.com/2008/12/et1.jpg"/>
          <p:cNvPicPr>
            <a:picLocks noChangeAspect="1" noChangeArrowheads="1"/>
          </p:cNvPicPr>
          <p:nvPr/>
        </p:nvPicPr>
        <p:blipFill>
          <a:blip r:embed="rId4"/>
          <a:srcRect/>
          <a:stretch>
            <a:fillRect/>
          </a:stretch>
        </p:blipFill>
        <p:spPr bwMode="auto">
          <a:xfrm rot="21418819">
            <a:off x="4712018" y="3944405"/>
            <a:ext cx="3365492" cy="2692394"/>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2357422" y="285728"/>
            <a:ext cx="3786214" cy="830997"/>
          </a:xfrm>
          <a:prstGeom prst="rect">
            <a:avLst/>
          </a:prstGeom>
          <a:noFill/>
        </p:spPr>
        <p:txBody>
          <a:bodyPr wrap="square" lIns="91440" tIns="45720" rIns="91440" bIns="45720">
            <a:spAutoFit/>
          </a:bodyPr>
          <a:lstStyle/>
          <a:p>
            <a:pPr algn="ctr"/>
            <a:r>
              <a:rPr lang="es-CO" sz="4800" b="1" dirty="0" smtClean="0">
                <a:ln w="38100">
                  <a:solidFill>
                    <a:srgbClr val="FF0000"/>
                  </a:solidFill>
                </a:ln>
                <a:solidFill>
                  <a:schemeClr val="accent2">
                    <a:lumMod val="50000"/>
                  </a:schemeClr>
                </a:solidFill>
                <a:latin typeface="Broadway" pitchFamily="82" charset="0"/>
              </a:rPr>
              <a:t>Deportes</a:t>
            </a:r>
            <a:r>
              <a:rPr lang="en-US" sz="4800" b="1" dirty="0" smtClean="0">
                <a:ln w="38100">
                  <a:solidFill>
                    <a:srgbClr val="FF0000"/>
                  </a:solidFill>
                </a:ln>
                <a:solidFill>
                  <a:schemeClr val="accent2">
                    <a:lumMod val="50000"/>
                  </a:schemeClr>
                </a:solidFill>
              </a:rPr>
              <a:t>:</a:t>
            </a:r>
            <a:endParaRPr lang="es-AR" sz="48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357158" y="1571612"/>
            <a:ext cx="4714908" cy="3416320"/>
          </a:xfrm>
          <a:prstGeom prst="rect">
            <a:avLst/>
          </a:prstGeom>
        </p:spPr>
        <p:txBody>
          <a:bodyPr wrap="square">
            <a:spAutoFit/>
          </a:bodyPr>
          <a:lstStyle/>
          <a:p>
            <a:r>
              <a:rPr lang="en-US" dirty="0" smtClean="0">
                <a:solidFill>
                  <a:schemeClr val="accent2">
                    <a:lumMod val="50000"/>
                  </a:schemeClr>
                </a:solidFill>
                <a:latin typeface="Broadway" pitchFamily="82" charset="0"/>
              </a:rPr>
              <a:t>1- "RAGING BULL" (1980)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2- "ROCKY" (1976)</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3- "THE PRIDE OF THE YANKEES" (1942)</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4- "HOOSIERS" (1986)</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5- "BULL DURHAM" (1988)</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6- "THE HUSTLER" (1961)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7- "CADDYSHACK" (1980)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8- "BREAKING AWAY" (1979)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9- "NATIONAL VELVET" (1944)</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10-"JERRY MAGUIRE" (1996)</a:t>
            </a:r>
            <a:r>
              <a:rPr lang="en-US" dirty="0" smtClean="0"/>
              <a:t/>
            </a:r>
            <a:br>
              <a:rPr lang="en-US" dirty="0" smtClean="0"/>
            </a:br>
            <a:endParaRPr lang="es-CO" dirty="0"/>
          </a:p>
        </p:txBody>
      </p:sp>
      <p:pic>
        <p:nvPicPr>
          <p:cNvPr id="5122" name="Imagen 7" descr="http://www.showbizcafe.com/../../img/user/phpqHYKea.jpg"/>
          <p:cNvPicPr>
            <a:picLocks noChangeAspect="1" noChangeArrowheads="1"/>
          </p:cNvPicPr>
          <p:nvPr/>
        </p:nvPicPr>
        <p:blipFill>
          <a:blip r:embed="rId3"/>
          <a:srcRect/>
          <a:stretch>
            <a:fillRect/>
          </a:stretch>
        </p:blipFill>
        <p:spPr bwMode="auto">
          <a:xfrm rot="247775">
            <a:off x="4859715" y="1411851"/>
            <a:ext cx="3579564" cy="2231174"/>
          </a:xfrm>
          <a:prstGeom prst="rect">
            <a:avLst/>
          </a:prstGeom>
          <a:noFill/>
          <a:ln w="76200">
            <a:solidFill>
              <a:schemeClr val="accent6">
                <a:lumMod val="75000"/>
              </a:schemeClr>
            </a:solidFill>
            <a:miter lim="800000"/>
            <a:headEnd/>
            <a:tailEnd/>
          </a:ln>
        </p:spPr>
      </p:pic>
      <p:pic>
        <p:nvPicPr>
          <p:cNvPr id="5124" name="Picture 4" descr="http://open.salon.com/blog/retrodaddy/2008/09/27/files/newman_pool_21222540599.jpg"/>
          <p:cNvPicPr>
            <a:picLocks noChangeAspect="1" noChangeArrowheads="1"/>
          </p:cNvPicPr>
          <p:nvPr/>
        </p:nvPicPr>
        <p:blipFill>
          <a:blip r:embed="rId4"/>
          <a:srcRect/>
          <a:stretch>
            <a:fillRect/>
          </a:stretch>
        </p:blipFill>
        <p:spPr bwMode="auto">
          <a:xfrm rot="21411942">
            <a:off x="4429124" y="3857610"/>
            <a:ext cx="2714644" cy="2714644"/>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785786" y="214290"/>
            <a:ext cx="7572428" cy="830997"/>
          </a:xfrm>
          <a:prstGeom prst="rect">
            <a:avLst/>
          </a:prstGeom>
          <a:noFill/>
        </p:spPr>
        <p:txBody>
          <a:bodyPr wrap="square" lIns="91440" tIns="45720" rIns="91440" bIns="45720">
            <a:spAutoFit/>
          </a:bodyPr>
          <a:lstStyle/>
          <a:p>
            <a:pPr algn="ctr"/>
            <a:r>
              <a:rPr lang="es-CO" sz="4800" b="1" dirty="0" smtClean="0">
                <a:ln w="38100">
                  <a:solidFill>
                    <a:srgbClr val="FF0000"/>
                  </a:solidFill>
                </a:ln>
                <a:solidFill>
                  <a:schemeClr val="accent2">
                    <a:lumMod val="50000"/>
                  </a:schemeClr>
                </a:solidFill>
                <a:latin typeface="Broadway" pitchFamily="82" charset="0"/>
              </a:rPr>
              <a:t>Comedia Romántica</a:t>
            </a:r>
            <a:r>
              <a:rPr lang="en-US" sz="4800" b="1" dirty="0" smtClean="0">
                <a:ln w="38100">
                  <a:solidFill>
                    <a:srgbClr val="FF0000"/>
                  </a:solidFill>
                </a:ln>
                <a:solidFill>
                  <a:schemeClr val="accent2">
                    <a:lumMod val="50000"/>
                  </a:schemeClr>
                </a:solidFill>
              </a:rPr>
              <a:t>:</a:t>
            </a:r>
            <a:endParaRPr lang="es-AR" sz="48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142844" y="1432687"/>
            <a:ext cx="4786346" cy="3139321"/>
          </a:xfrm>
          <a:prstGeom prst="rect">
            <a:avLst/>
          </a:prstGeom>
        </p:spPr>
        <p:txBody>
          <a:bodyPr wrap="square">
            <a:spAutoFit/>
          </a:bodyPr>
          <a:lstStyle/>
          <a:p>
            <a:r>
              <a:rPr lang="en-US" dirty="0" smtClean="0">
                <a:solidFill>
                  <a:schemeClr val="accent2">
                    <a:lumMod val="50000"/>
                  </a:schemeClr>
                </a:solidFill>
                <a:latin typeface="Broadway" pitchFamily="82" charset="0"/>
              </a:rPr>
              <a:t>1- "CITY LIGHTS" (1931)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2- "ANNIE HALL" (1977)</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3- "IT HAPPENED ONE NIGHT" (1934)</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4- "ROMAN HOLIDAY" (1953)</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5- "THE PHILADELPHIA STORY" (1940)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6- "WHEN HARRY MET SALLY" (1989)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7- "ADAM'S RIB" (1949)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8- "MOONSTRUCK" (1987)</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9- "HAROLD AND MAUDE" (1971)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10-"SLEEPLESS IN SEATTLE" (1993)</a:t>
            </a:r>
            <a:br>
              <a:rPr lang="en-US" dirty="0" smtClean="0">
                <a:solidFill>
                  <a:schemeClr val="accent2">
                    <a:lumMod val="50000"/>
                  </a:schemeClr>
                </a:solidFill>
                <a:latin typeface="Broadway" pitchFamily="82" charset="0"/>
              </a:rPr>
            </a:br>
            <a:endParaRPr lang="es-CO" dirty="0">
              <a:solidFill>
                <a:schemeClr val="accent2">
                  <a:lumMod val="50000"/>
                </a:schemeClr>
              </a:solidFill>
              <a:latin typeface="Broadway" pitchFamily="82" charset="0"/>
            </a:endParaRPr>
          </a:p>
        </p:txBody>
      </p:sp>
      <p:pic>
        <p:nvPicPr>
          <p:cNvPr id="6146" name="Imagen 9" descr="http://www.showbizcafe.com/../../img/user/phpQ4Td4o.jpg"/>
          <p:cNvPicPr>
            <a:picLocks noChangeAspect="1" noChangeArrowheads="1"/>
          </p:cNvPicPr>
          <p:nvPr/>
        </p:nvPicPr>
        <p:blipFill>
          <a:blip r:embed="rId3"/>
          <a:srcRect/>
          <a:stretch>
            <a:fillRect/>
          </a:stretch>
        </p:blipFill>
        <p:spPr bwMode="auto">
          <a:xfrm rot="245098">
            <a:off x="5139493" y="1422463"/>
            <a:ext cx="3922408" cy="2444872"/>
          </a:xfrm>
          <a:prstGeom prst="rect">
            <a:avLst/>
          </a:prstGeom>
          <a:noFill/>
          <a:ln w="76200">
            <a:solidFill>
              <a:schemeClr val="accent6">
                <a:lumMod val="75000"/>
              </a:schemeClr>
            </a:solidFill>
            <a:miter lim="800000"/>
            <a:headEnd/>
            <a:tailEnd/>
          </a:ln>
        </p:spPr>
      </p:pic>
      <p:pic>
        <p:nvPicPr>
          <p:cNvPr id="6150" name="Picture 6" descr="http://oneshotexhibition.org/blog/wp-content/uploads/2007/10/annietennis.jpg"/>
          <p:cNvPicPr>
            <a:picLocks noChangeAspect="1" noChangeArrowheads="1"/>
          </p:cNvPicPr>
          <p:nvPr/>
        </p:nvPicPr>
        <p:blipFill>
          <a:blip r:embed="rId4"/>
          <a:srcRect/>
          <a:stretch>
            <a:fillRect/>
          </a:stretch>
        </p:blipFill>
        <p:spPr bwMode="auto">
          <a:xfrm rot="21350345">
            <a:off x="2284245" y="4416014"/>
            <a:ext cx="3651244" cy="2053825"/>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3071802" y="214290"/>
            <a:ext cx="3357586" cy="830997"/>
          </a:xfrm>
          <a:prstGeom prst="rect">
            <a:avLst/>
          </a:prstGeom>
          <a:noFill/>
        </p:spPr>
        <p:txBody>
          <a:bodyPr wrap="square" lIns="91440" tIns="45720" rIns="91440" bIns="45720">
            <a:spAutoFit/>
          </a:bodyPr>
          <a:lstStyle/>
          <a:p>
            <a:pPr algn="ctr"/>
            <a:r>
              <a:rPr lang="es-CO" sz="4800" b="1" dirty="0" smtClean="0">
                <a:ln w="38100">
                  <a:solidFill>
                    <a:srgbClr val="FF0000"/>
                  </a:solidFill>
                </a:ln>
                <a:solidFill>
                  <a:schemeClr val="accent2">
                    <a:lumMod val="50000"/>
                  </a:schemeClr>
                </a:solidFill>
                <a:latin typeface="Broadway" pitchFamily="82" charset="0"/>
              </a:rPr>
              <a:t>Épica</a:t>
            </a:r>
            <a:r>
              <a:rPr lang="en-US" sz="4800" b="1" dirty="0" smtClean="0">
                <a:ln w="38100">
                  <a:solidFill>
                    <a:srgbClr val="FF0000"/>
                  </a:solidFill>
                </a:ln>
                <a:solidFill>
                  <a:schemeClr val="accent2">
                    <a:lumMod val="50000"/>
                  </a:schemeClr>
                </a:solidFill>
              </a:rPr>
              <a:t>:</a:t>
            </a:r>
            <a:endParaRPr lang="es-AR" sz="48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5" name="4 CuadroTexto"/>
          <p:cNvSpPr txBox="1"/>
          <p:nvPr/>
        </p:nvSpPr>
        <p:spPr>
          <a:xfrm>
            <a:off x="285720" y="857232"/>
            <a:ext cx="5072098" cy="3416320"/>
          </a:xfrm>
          <a:prstGeom prst="rect">
            <a:avLst/>
          </a:prstGeom>
          <a:noFill/>
        </p:spPr>
        <p:txBody>
          <a:bodyPr wrap="square" rtlCol="0">
            <a:spAutoFit/>
          </a:bodyPr>
          <a:lstStyle/>
          <a:p>
            <a:r>
              <a:rPr lang="en-US" dirty="0" smtClean="0">
                <a:solidFill>
                  <a:schemeClr val="accent2">
                    <a:lumMod val="50000"/>
                  </a:schemeClr>
                </a:solidFill>
                <a:latin typeface="Broadway" pitchFamily="82" charset="0"/>
              </a:rPr>
              <a:t>1- "LAWRENCE OF ARABIA" (1962)</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2- "BEN-HUR" (1959)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3- "SCHINDLER'S LIST" (1993)</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4- "GONE WITH THE WIND" (1939)</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5- "SPARTACUS" (1960)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6- "TITANIC" (1997)</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7- "ALL QUIET ON THE WESTERN FRONT" (1930)</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8- "SAVING PRIVATE RYAN" (1998)</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9- "REDS" (1981)</a:t>
            </a:r>
            <a:br>
              <a:rPr lang="en-US" dirty="0" smtClean="0">
                <a:solidFill>
                  <a:schemeClr val="accent2">
                    <a:lumMod val="50000"/>
                  </a:schemeClr>
                </a:solidFill>
                <a:latin typeface="Broadway" pitchFamily="82" charset="0"/>
              </a:rPr>
            </a:br>
            <a:r>
              <a:rPr lang="en-US" dirty="0" smtClean="0">
                <a:solidFill>
                  <a:schemeClr val="accent2">
                    <a:lumMod val="50000"/>
                  </a:schemeClr>
                </a:solidFill>
                <a:latin typeface="Broadway" pitchFamily="82" charset="0"/>
              </a:rPr>
              <a:t>10-"THE TEN COMMANDMENTS" (1956)</a:t>
            </a:r>
            <a:endParaRPr lang="es-CO" dirty="0" smtClean="0">
              <a:solidFill>
                <a:schemeClr val="accent2">
                  <a:lumMod val="50000"/>
                </a:schemeClr>
              </a:solidFill>
              <a:latin typeface="Broadway" pitchFamily="82" charset="0"/>
            </a:endParaRPr>
          </a:p>
          <a:p>
            <a:endParaRPr lang="es-CO" dirty="0">
              <a:solidFill>
                <a:schemeClr val="accent2">
                  <a:lumMod val="50000"/>
                </a:schemeClr>
              </a:solidFill>
              <a:latin typeface="Broadway" pitchFamily="82" charset="0"/>
            </a:endParaRPr>
          </a:p>
        </p:txBody>
      </p:sp>
      <p:pic>
        <p:nvPicPr>
          <p:cNvPr id="7171" name="Picture 3" descr="http://www.decine21.com/EstructurasBd/Peliculas/N1491/Imagenes/titanic1.jpg"/>
          <p:cNvPicPr>
            <a:picLocks noChangeAspect="1" noChangeArrowheads="1"/>
          </p:cNvPicPr>
          <p:nvPr/>
        </p:nvPicPr>
        <p:blipFill>
          <a:blip r:embed="rId3"/>
          <a:srcRect/>
          <a:stretch>
            <a:fillRect/>
          </a:stretch>
        </p:blipFill>
        <p:spPr bwMode="auto">
          <a:xfrm rot="281940">
            <a:off x="5810788" y="1384733"/>
            <a:ext cx="2518559" cy="2552139"/>
          </a:xfrm>
          <a:prstGeom prst="rect">
            <a:avLst/>
          </a:prstGeom>
          <a:noFill/>
          <a:ln w="76200">
            <a:solidFill>
              <a:schemeClr val="accent6">
                <a:lumMod val="75000"/>
              </a:schemeClr>
            </a:solidFill>
          </a:ln>
        </p:spPr>
      </p:pic>
      <p:pic>
        <p:nvPicPr>
          <p:cNvPr id="7173" name="Picture 5" descr="http://www.wcftr.commarts.wisc.edu/images/feature-pics/spartacus.jpg"/>
          <p:cNvPicPr>
            <a:picLocks noChangeAspect="1" noChangeArrowheads="1"/>
          </p:cNvPicPr>
          <p:nvPr/>
        </p:nvPicPr>
        <p:blipFill>
          <a:blip r:embed="rId4"/>
          <a:srcRect/>
          <a:stretch>
            <a:fillRect/>
          </a:stretch>
        </p:blipFill>
        <p:spPr bwMode="auto">
          <a:xfrm rot="21445736">
            <a:off x="2194169" y="4073835"/>
            <a:ext cx="3322177" cy="2351079"/>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rot="199097">
            <a:off x="4786314" y="1928802"/>
            <a:ext cx="4143404" cy="4247317"/>
          </a:xfrm>
          <a:prstGeom prst="rect">
            <a:avLst/>
          </a:prstGeom>
          <a:ln w="76200">
            <a:solidFill>
              <a:schemeClr val="accent6">
                <a:lumMod val="75000"/>
              </a:schemeClr>
            </a:solidFill>
          </a:ln>
        </p:spPr>
        <p:txBody>
          <a:bodyPr wrap="square">
            <a:spAutoFit/>
          </a:bodyPr>
          <a:lstStyle/>
          <a:p>
            <a:pPr algn="ctr"/>
            <a:r>
              <a:rPr lang="es-ES" b="1" dirty="0" smtClean="0">
                <a:solidFill>
                  <a:schemeClr val="accent2">
                    <a:lumMod val="50000"/>
                  </a:schemeClr>
                </a:solidFill>
                <a:latin typeface="Broadway" pitchFamily="82" charset="0"/>
              </a:rPr>
              <a:t>El Precine. El ser humano siempre se ha preocupado por captar y representar el movimiento. Los bisontes con seis patas que los prehistóricos pintaban en las cavernas demuestran este hecho.</a:t>
            </a:r>
            <a:r>
              <a:rPr lang="es-ES_tradnl" b="1" dirty="0" smtClean="0">
                <a:solidFill>
                  <a:schemeClr val="accent2">
                    <a:lumMod val="50000"/>
                  </a:schemeClr>
                </a:solidFill>
                <a:latin typeface="Broadway" pitchFamily="82" charset="0"/>
              </a:rPr>
              <a:t> </a:t>
            </a:r>
            <a:r>
              <a:rPr lang="es-ES" b="1" dirty="0" smtClean="0">
                <a:solidFill>
                  <a:schemeClr val="accent2">
                    <a:lumMod val="50000"/>
                  </a:schemeClr>
                </a:solidFill>
                <a:latin typeface="Broadway" pitchFamily="82" charset="0"/>
              </a:rPr>
              <a:t>La época muda. El cine nació oficialmente el 28 de diciembre de 1895. Aquel día, los  hermanos Lumiére mostraron, en sesión pública, sus films a los espectadores del </a:t>
            </a:r>
            <a:r>
              <a:rPr lang="es-ES" b="1" i="1" dirty="0" smtClean="0">
                <a:solidFill>
                  <a:schemeClr val="accent2">
                    <a:lumMod val="50000"/>
                  </a:schemeClr>
                </a:solidFill>
                <a:latin typeface="Broadway" pitchFamily="82" charset="0"/>
              </a:rPr>
              <a:t>Salon Indien</a:t>
            </a:r>
            <a:r>
              <a:rPr lang="es-ES" b="1" dirty="0" smtClean="0">
                <a:solidFill>
                  <a:schemeClr val="accent2">
                    <a:lumMod val="50000"/>
                  </a:schemeClr>
                </a:solidFill>
                <a:latin typeface="Broadway" pitchFamily="82" charset="0"/>
              </a:rPr>
              <a:t> de París. </a:t>
            </a:r>
            <a:endParaRPr lang="es-ES_tradnl" b="1" dirty="0" smtClean="0">
              <a:solidFill>
                <a:schemeClr val="accent2">
                  <a:lumMod val="50000"/>
                </a:schemeClr>
              </a:solidFill>
              <a:latin typeface="Broadway" pitchFamily="82" charset="0"/>
            </a:endParaRPr>
          </a:p>
          <a:p>
            <a:pPr algn="ctr"/>
            <a:endParaRPr lang="es-ES_tradnl" b="1" dirty="0">
              <a:solidFill>
                <a:schemeClr val="accent2">
                  <a:lumMod val="50000"/>
                </a:schemeClr>
              </a:solidFill>
              <a:latin typeface="Broadway" pitchFamily="82" charset="0"/>
            </a:endParaRPr>
          </a:p>
        </p:txBody>
      </p:sp>
      <p:sp>
        <p:nvSpPr>
          <p:cNvPr id="4" name="5 Rectángulo"/>
          <p:cNvSpPr/>
          <p:nvPr/>
        </p:nvSpPr>
        <p:spPr>
          <a:xfrm>
            <a:off x="0" y="214291"/>
            <a:ext cx="9358346" cy="1200329"/>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Historia del CINE</a:t>
            </a:r>
            <a:endParaRPr lang="es-E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pic>
        <p:nvPicPr>
          <p:cNvPr id="5" name="Picture 7" descr="Hermanos Lumiére"/>
          <p:cNvPicPr>
            <a:picLocks noChangeAspect="1" noChangeArrowheads="1"/>
          </p:cNvPicPr>
          <p:nvPr/>
        </p:nvPicPr>
        <p:blipFill>
          <a:blip r:embed="rId3"/>
          <a:srcRect/>
          <a:stretch>
            <a:fillRect/>
          </a:stretch>
        </p:blipFill>
        <p:spPr bwMode="auto">
          <a:xfrm rot="21390323">
            <a:off x="80718" y="2492316"/>
            <a:ext cx="4510800" cy="2786082"/>
          </a:xfrm>
          <a:prstGeom prst="rect">
            <a:avLst/>
          </a:prstGeom>
          <a:noFill/>
          <a:ln w="76200" algn="in">
            <a:solidFill>
              <a:srgbClr val="FF6600"/>
            </a:solidFill>
            <a:miter lim="800000"/>
            <a:headEnd/>
            <a:tailEnd/>
          </a:ln>
          <a:effectLst/>
        </p:spPr>
      </p:pic>
      <p:sp>
        <p:nvSpPr>
          <p:cNvPr id="6" name="5 CuadroTexto"/>
          <p:cNvSpPr txBox="1"/>
          <p:nvPr/>
        </p:nvSpPr>
        <p:spPr>
          <a:xfrm>
            <a:off x="5643570" y="4000504"/>
            <a:ext cx="3071834" cy="369332"/>
          </a:xfrm>
          <a:prstGeom prst="rect">
            <a:avLst/>
          </a:prstGeom>
          <a:noFill/>
        </p:spPr>
        <p:txBody>
          <a:bodyPr wrap="square" rtlCol="0">
            <a:spAutoFit/>
          </a:bodyPr>
          <a:lstStyle/>
          <a:p>
            <a:endParaRPr lang="es-A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5 Rectángulo"/>
          <p:cNvSpPr/>
          <p:nvPr/>
        </p:nvSpPr>
        <p:spPr>
          <a:xfrm>
            <a:off x="0" y="214290"/>
            <a:ext cx="9144000" cy="1723549"/>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3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Personajes y elementos que lo constituyen</a:t>
            </a:r>
            <a:endParaRPr lang="es-ES" sz="53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sp>
        <p:nvSpPr>
          <p:cNvPr id="5" name="4 CuadroTexto"/>
          <p:cNvSpPr txBox="1"/>
          <p:nvPr/>
        </p:nvSpPr>
        <p:spPr>
          <a:xfrm rot="21432472">
            <a:off x="77960" y="2534607"/>
            <a:ext cx="4421981" cy="3308598"/>
          </a:xfrm>
          <a:prstGeom prst="rect">
            <a:avLst/>
          </a:prstGeom>
          <a:noFill/>
          <a:ln w="76200">
            <a:solidFill>
              <a:schemeClr val="accent6">
                <a:lumMod val="75000"/>
              </a:schemeClr>
            </a:solidFill>
          </a:ln>
        </p:spPr>
        <p:txBody>
          <a:bodyPr wrap="square" rtlCol="0">
            <a:spAutoFit/>
          </a:bodyPr>
          <a:lstStyle/>
          <a:p>
            <a:pPr algn="ctr"/>
            <a:r>
              <a:rPr lang="es-ES" sz="1900" b="1" dirty="0" smtClean="0">
                <a:solidFill>
                  <a:schemeClr val="accent2">
                    <a:lumMod val="50000"/>
                  </a:schemeClr>
                </a:solidFill>
                <a:latin typeface="Broadway" pitchFamily="82" charset="0"/>
              </a:rPr>
              <a:t>Producción :</a:t>
            </a:r>
            <a:endParaRPr lang="es-ES" sz="1900" dirty="0" smtClean="0">
              <a:solidFill>
                <a:schemeClr val="accent2">
                  <a:lumMod val="50000"/>
                </a:schemeClr>
              </a:solidFill>
              <a:latin typeface="Broadway" pitchFamily="82" charset="0"/>
            </a:endParaRPr>
          </a:p>
          <a:p>
            <a:pPr algn="ctr"/>
            <a:r>
              <a:rPr lang="es-ES" sz="1900" dirty="0" smtClean="0">
                <a:solidFill>
                  <a:schemeClr val="accent2">
                    <a:lumMod val="50000"/>
                  </a:schemeClr>
                </a:solidFill>
                <a:latin typeface="Broadway" pitchFamily="82" charset="0"/>
              </a:rPr>
              <a:t> El productor cinematográfico </a:t>
            </a:r>
          </a:p>
          <a:p>
            <a:pPr algn="ctr"/>
            <a:r>
              <a:rPr lang="es-ES" sz="1900" dirty="0" smtClean="0">
                <a:solidFill>
                  <a:schemeClr val="accent2">
                    <a:lumMod val="50000"/>
                  </a:schemeClr>
                </a:solidFill>
                <a:latin typeface="Broadway" pitchFamily="82" charset="0"/>
              </a:rPr>
              <a:t>es el encargado de los aspectos</a:t>
            </a:r>
          </a:p>
          <a:p>
            <a:pPr algn="ctr"/>
            <a:r>
              <a:rPr lang="es-ES" sz="1900" dirty="0" smtClean="0">
                <a:solidFill>
                  <a:schemeClr val="accent2">
                    <a:lumMod val="50000"/>
                  </a:schemeClr>
                </a:solidFill>
                <a:latin typeface="Broadway" pitchFamily="82" charset="0"/>
              </a:rPr>
              <a:t> organizativos y técnicos de la </a:t>
            </a:r>
          </a:p>
          <a:p>
            <a:pPr algn="ctr"/>
            <a:r>
              <a:rPr lang="es-ES" sz="1900" dirty="0" smtClean="0">
                <a:solidFill>
                  <a:schemeClr val="accent2">
                    <a:lumMod val="50000"/>
                  </a:schemeClr>
                </a:solidFill>
                <a:latin typeface="Broadway" pitchFamily="82" charset="0"/>
              </a:rPr>
              <a:t>Elaboración de una película. </a:t>
            </a:r>
          </a:p>
          <a:p>
            <a:pPr algn="ctr"/>
            <a:r>
              <a:rPr lang="es-ES" sz="1900" dirty="0" smtClean="0">
                <a:solidFill>
                  <a:schemeClr val="accent2">
                    <a:lumMod val="50000"/>
                  </a:schemeClr>
                </a:solidFill>
                <a:latin typeface="Broadway" pitchFamily="82" charset="0"/>
              </a:rPr>
              <a:t>Está a cargo de la contratación</a:t>
            </a:r>
          </a:p>
          <a:p>
            <a:pPr algn="ctr"/>
            <a:r>
              <a:rPr lang="es-ES" sz="1900" dirty="0" smtClean="0">
                <a:solidFill>
                  <a:schemeClr val="accent2">
                    <a:lumMod val="50000"/>
                  </a:schemeClr>
                </a:solidFill>
                <a:latin typeface="Broadway" pitchFamily="82" charset="0"/>
              </a:rPr>
              <a:t> del personal, del financiamiento </a:t>
            </a:r>
          </a:p>
          <a:p>
            <a:pPr algn="ctr"/>
            <a:r>
              <a:rPr lang="es-ES" sz="1900" dirty="0" smtClean="0">
                <a:solidFill>
                  <a:schemeClr val="accent2">
                    <a:lumMod val="50000"/>
                  </a:schemeClr>
                </a:solidFill>
                <a:latin typeface="Broadway" pitchFamily="82" charset="0"/>
              </a:rPr>
              <a:t>de los trabajos y del contacto </a:t>
            </a:r>
          </a:p>
          <a:p>
            <a:pPr algn="ctr"/>
            <a:r>
              <a:rPr lang="es-ES" sz="1900" dirty="0" smtClean="0">
                <a:solidFill>
                  <a:schemeClr val="accent2">
                    <a:lumMod val="50000"/>
                  </a:schemeClr>
                </a:solidFill>
                <a:latin typeface="Broadway" pitchFamily="82" charset="0"/>
              </a:rPr>
              <a:t>con los distribuidores</a:t>
            </a:r>
          </a:p>
          <a:p>
            <a:pPr algn="ctr"/>
            <a:r>
              <a:rPr lang="es-ES" sz="1900" dirty="0" smtClean="0">
                <a:solidFill>
                  <a:schemeClr val="accent2">
                    <a:lumMod val="50000"/>
                  </a:schemeClr>
                </a:solidFill>
                <a:latin typeface="Broadway" pitchFamily="82" charset="0"/>
              </a:rPr>
              <a:t> para la difusión de la obra.</a:t>
            </a:r>
            <a:endParaRPr lang="es-AR" sz="1900" dirty="0">
              <a:solidFill>
                <a:schemeClr val="accent2">
                  <a:lumMod val="50000"/>
                </a:schemeClr>
              </a:solidFill>
              <a:latin typeface="Broadway" pitchFamily="82" charset="0"/>
            </a:endParaRPr>
          </a:p>
        </p:txBody>
      </p:sp>
      <p:sp>
        <p:nvSpPr>
          <p:cNvPr id="8" name="7 CuadroTexto"/>
          <p:cNvSpPr txBox="1"/>
          <p:nvPr/>
        </p:nvSpPr>
        <p:spPr>
          <a:xfrm rot="181906">
            <a:off x="4715497" y="2534817"/>
            <a:ext cx="4344047" cy="3308598"/>
          </a:xfrm>
          <a:prstGeom prst="rect">
            <a:avLst/>
          </a:prstGeom>
          <a:noFill/>
          <a:ln w="76200">
            <a:solidFill>
              <a:schemeClr val="accent6">
                <a:lumMod val="75000"/>
              </a:schemeClr>
            </a:solidFill>
          </a:ln>
        </p:spPr>
        <p:txBody>
          <a:bodyPr wrap="square" rtlCol="0">
            <a:spAutoFit/>
          </a:bodyPr>
          <a:lstStyle/>
          <a:p>
            <a:pPr algn="ctr"/>
            <a:r>
              <a:rPr lang="es-ES" sz="1900" b="1" dirty="0" smtClean="0">
                <a:solidFill>
                  <a:schemeClr val="accent2">
                    <a:lumMod val="50000"/>
                  </a:schemeClr>
                </a:solidFill>
                <a:latin typeface="Broadway" pitchFamily="82" charset="0"/>
              </a:rPr>
              <a:t>Dirección</a:t>
            </a:r>
            <a:r>
              <a:rPr lang="es-ES" sz="1900" dirty="0" smtClean="0">
                <a:solidFill>
                  <a:schemeClr val="accent2">
                    <a:lumMod val="50000"/>
                  </a:schemeClr>
                </a:solidFill>
                <a:latin typeface="Broadway" pitchFamily="82" charset="0"/>
              </a:rPr>
              <a:t>: </a:t>
            </a:r>
          </a:p>
          <a:p>
            <a:pPr algn="ctr"/>
            <a:r>
              <a:rPr lang="es-ES" sz="1900" dirty="0" smtClean="0">
                <a:solidFill>
                  <a:schemeClr val="accent2">
                    <a:lumMod val="50000"/>
                  </a:schemeClr>
                </a:solidFill>
                <a:latin typeface="Broadway" pitchFamily="82" charset="0"/>
              </a:rPr>
              <a:t>El director cinematográfico </a:t>
            </a:r>
          </a:p>
          <a:p>
            <a:pPr algn="ctr"/>
            <a:r>
              <a:rPr lang="es-ES" sz="1900" dirty="0" smtClean="0">
                <a:solidFill>
                  <a:schemeClr val="accent2">
                    <a:lumMod val="50000"/>
                  </a:schemeClr>
                </a:solidFill>
                <a:latin typeface="Broadway" pitchFamily="82" charset="0"/>
              </a:rPr>
              <a:t>es el profesional que dirige la</a:t>
            </a:r>
          </a:p>
          <a:p>
            <a:pPr algn="ctr"/>
            <a:r>
              <a:rPr lang="es-ES" sz="1900" dirty="0" smtClean="0">
                <a:solidFill>
                  <a:schemeClr val="accent2">
                    <a:lumMod val="50000"/>
                  </a:schemeClr>
                </a:solidFill>
                <a:latin typeface="Broadway" pitchFamily="82" charset="0"/>
              </a:rPr>
              <a:t> filmación de una película, el </a:t>
            </a:r>
          </a:p>
          <a:p>
            <a:pPr algn="ctr"/>
            <a:r>
              <a:rPr lang="es-ES" sz="1900" dirty="0" smtClean="0">
                <a:solidFill>
                  <a:schemeClr val="accent2">
                    <a:lumMod val="50000"/>
                  </a:schemeClr>
                </a:solidFill>
                <a:latin typeface="Broadway" pitchFamily="82" charset="0"/>
              </a:rPr>
              <a:t>responsable de la puesta en escena,</a:t>
            </a:r>
          </a:p>
          <a:p>
            <a:pPr algn="ctr"/>
            <a:r>
              <a:rPr lang="es-ES" sz="1900" dirty="0" smtClean="0">
                <a:solidFill>
                  <a:schemeClr val="accent2">
                    <a:lumMod val="50000"/>
                  </a:schemeClr>
                </a:solidFill>
                <a:latin typeface="Broadway" pitchFamily="82" charset="0"/>
              </a:rPr>
              <a:t> dando pautas a los actores</a:t>
            </a:r>
          </a:p>
          <a:p>
            <a:pPr algn="ctr"/>
            <a:r>
              <a:rPr lang="es-ES" sz="1900" dirty="0" smtClean="0">
                <a:solidFill>
                  <a:schemeClr val="accent2">
                    <a:lumMod val="50000"/>
                  </a:schemeClr>
                </a:solidFill>
                <a:latin typeface="Broadway" pitchFamily="82" charset="0"/>
              </a:rPr>
              <a:t> y al equipo técnico, tomando </a:t>
            </a:r>
          </a:p>
          <a:p>
            <a:pPr algn="ctr"/>
            <a:r>
              <a:rPr lang="es-ES" sz="1900" dirty="0" smtClean="0">
                <a:solidFill>
                  <a:schemeClr val="accent2">
                    <a:lumMod val="50000"/>
                  </a:schemeClr>
                </a:solidFill>
                <a:latin typeface="Broadway" pitchFamily="82" charset="0"/>
              </a:rPr>
              <a:t>todas las decisiones creativas,</a:t>
            </a:r>
          </a:p>
          <a:p>
            <a:pPr algn="ctr"/>
            <a:r>
              <a:rPr lang="es-ES" sz="1900" dirty="0" smtClean="0">
                <a:solidFill>
                  <a:schemeClr val="accent2">
                    <a:lumMod val="50000"/>
                  </a:schemeClr>
                </a:solidFill>
                <a:latin typeface="Broadway" pitchFamily="82" charset="0"/>
              </a:rPr>
              <a:t>siguiendo su estilo o visión </a:t>
            </a:r>
          </a:p>
          <a:p>
            <a:pPr algn="ctr"/>
            <a:r>
              <a:rPr lang="es-ES" sz="1900" dirty="0" smtClean="0">
                <a:solidFill>
                  <a:schemeClr val="accent2">
                    <a:lumMod val="50000"/>
                  </a:schemeClr>
                </a:solidFill>
                <a:latin typeface="Broadway" pitchFamily="82" charset="0"/>
              </a:rPr>
              <a:t>Particular.</a:t>
            </a:r>
            <a:r>
              <a:rPr lang="es-ES_tradnl" sz="1900" dirty="0" smtClean="0">
                <a:solidFill>
                  <a:schemeClr val="accent2">
                    <a:lumMod val="50000"/>
                  </a:schemeClr>
                </a:solidFill>
                <a:latin typeface="Broadway" pitchFamily="82" charset="0"/>
              </a:rPr>
              <a:t> </a:t>
            </a:r>
            <a:endParaRPr lang="es-ES_tradnl" sz="1900" dirty="0">
              <a:solidFill>
                <a:schemeClr val="accent2">
                  <a:lumMod val="50000"/>
                </a:schemeClr>
              </a:solidFill>
              <a:latin typeface="Broadway"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rot="21388228">
            <a:off x="141261" y="175835"/>
            <a:ext cx="4944405" cy="2031325"/>
          </a:xfrm>
          <a:prstGeom prst="rect">
            <a:avLst/>
          </a:prstGeom>
          <a:ln w="76200">
            <a:solidFill>
              <a:schemeClr val="accent6">
                <a:lumMod val="75000"/>
              </a:schemeClr>
            </a:solidFill>
          </a:ln>
        </p:spPr>
        <p:txBody>
          <a:bodyPr wrap="square">
            <a:spAutoFit/>
          </a:bodyPr>
          <a:lstStyle/>
          <a:p>
            <a:pPr algn="ctr"/>
            <a:r>
              <a:rPr lang="es-ES" b="1" dirty="0" smtClean="0">
                <a:solidFill>
                  <a:schemeClr val="accent2">
                    <a:lumMod val="50000"/>
                  </a:schemeClr>
                </a:solidFill>
                <a:latin typeface="Broadway" pitchFamily="82" charset="0"/>
              </a:rPr>
              <a:t>La época sonora. En el año 1893, el físico francés Démeny inventó lo que se llamó fotografía parlante. Además </a:t>
            </a:r>
          </a:p>
          <a:p>
            <a:pPr algn="ctr"/>
            <a:r>
              <a:rPr lang="es-ES" b="1" dirty="0" smtClean="0">
                <a:solidFill>
                  <a:schemeClr val="accent2">
                    <a:lumMod val="50000"/>
                  </a:schemeClr>
                </a:solidFill>
                <a:latin typeface="Broadway" pitchFamily="82" charset="0"/>
              </a:rPr>
              <a:t>Charles Pathé, uno de los pioneros del cine, combinó fonógrafo y cinematógrafo, llegando a fabricar unas 1900 películas cantadas.</a:t>
            </a:r>
            <a:r>
              <a:rPr lang="es-ES_tradnl" b="1" dirty="0" smtClean="0">
                <a:solidFill>
                  <a:schemeClr val="accent2">
                    <a:lumMod val="50000"/>
                  </a:schemeClr>
                </a:solidFill>
                <a:latin typeface="Broadway" pitchFamily="82" charset="0"/>
              </a:rPr>
              <a:t> </a:t>
            </a:r>
            <a:endParaRPr lang="es-ES_tradnl" b="1" dirty="0">
              <a:solidFill>
                <a:schemeClr val="accent2">
                  <a:lumMod val="50000"/>
                </a:schemeClr>
              </a:solidFill>
              <a:latin typeface="Broadway" pitchFamily="82" charset="0"/>
            </a:endParaRPr>
          </a:p>
        </p:txBody>
      </p:sp>
      <p:pic>
        <p:nvPicPr>
          <p:cNvPr id="4" name="Picture 6" descr="http://www.uhu.es/cine.educacion/cineyeducacion/0%20Imagenescine/sonoro7.tif.gif"/>
          <p:cNvPicPr>
            <a:picLocks noChangeAspect="1" noChangeArrowheads="1"/>
          </p:cNvPicPr>
          <p:nvPr/>
        </p:nvPicPr>
        <p:blipFill>
          <a:blip r:embed="rId3" r:link="rId4"/>
          <a:srcRect/>
          <a:stretch>
            <a:fillRect/>
          </a:stretch>
        </p:blipFill>
        <p:spPr bwMode="auto">
          <a:xfrm rot="347808">
            <a:off x="1387082" y="3539690"/>
            <a:ext cx="4834818" cy="2938811"/>
          </a:xfrm>
          <a:prstGeom prst="rect">
            <a:avLst/>
          </a:prstGeom>
          <a:noFill/>
          <a:ln w="76200">
            <a:solidFill>
              <a:schemeClr val="accent6">
                <a:lumMod val="75000"/>
              </a:schemeClr>
            </a:solidFill>
            <a:miter lim="800000"/>
            <a:headEnd/>
            <a:tailEnd/>
          </a:ln>
        </p:spPr>
      </p:pic>
      <p:sp>
        <p:nvSpPr>
          <p:cNvPr id="7" name="6 Rectángulo"/>
          <p:cNvSpPr/>
          <p:nvPr/>
        </p:nvSpPr>
        <p:spPr>
          <a:xfrm>
            <a:off x="2500298" y="2214554"/>
            <a:ext cx="7000924" cy="1077218"/>
          </a:xfrm>
          <a:prstGeom prst="rect">
            <a:avLst/>
          </a:prstGeom>
          <a:noFill/>
        </p:spPr>
        <p:txBody>
          <a:bodyPr wrap="square" lIns="91440" tIns="45720" rIns="91440" bIns="45720">
            <a:spAutoFit/>
          </a:bodyPr>
          <a:lstStyle/>
          <a:p>
            <a:pPr algn="ctr"/>
            <a:r>
              <a:rPr lang="es-AR" sz="3200" b="1" kern="10"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la primera </a:t>
            </a:r>
            <a:r>
              <a:rPr lang="es-AR" sz="3200" b="1" kern="10" cap="none" spc="0" dirty="0" smtClean="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película </a:t>
            </a:r>
            <a:r>
              <a:rPr lang="es-AR" sz="3200" b="1" kern="10"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sonora: </a:t>
            </a:r>
          </a:p>
          <a:p>
            <a:pPr algn="ctr"/>
            <a:r>
              <a:rPr lang="es-AR" sz="3200" b="1" kern="10"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don </a:t>
            </a:r>
            <a:r>
              <a:rPr lang="es-AR" sz="3200" b="1" kern="1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J</a:t>
            </a:r>
            <a:r>
              <a:rPr lang="es-AR" sz="3200" b="1" kern="10" cap="none" spc="0" dirty="0" smtClean="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uan </a:t>
            </a:r>
            <a:r>
              <a:rPr lang="es-AR" sz="3200" b="1" kern="10"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(1926)</a:t>
            </a:r>
            <a:endParaRPr lang="es-AR" sz="3200" b="1" cap="none" spc="0" dirty="0">
              <a:ln w="31550" cmpd="sng">
                <a:solidFill>
                  <a:srgbClr val="FF0000"/>
                </a:solidFill>
                <a:prstDash val="solid"/>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5 Rectángulo"/>
          <p:cNvSpPr/>
          <p:nvPr/>
        </p:nvSpPr>
        <p:spPr>
          <a:xfrm>
            <a:off x="214314" y="214291"/>
            <a:ext cx="9358346" cy="800219"/>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Épocas importantes del Cine</a:t>
            </a:r>
            <a:endParaRPr lang="es-ES" sz="4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sp>
        <p:nvSpPr>
          <p:cNvPr id="4" name="3 Rectángulo"/>
          <p:cNvSpPr/>
          <p:nvPr/>
        </p:nvSpPr>
        <p:spPr>
          <a:xfrm>
            <a:off x="71406" y="1906494"/>
            <a:ext cx="4857784" cy="2308324"/>
          </a:xfrm>
          <a:prstGeom prst="rect">
            <a:avLst/>
          </a:prstGeom>
          <a:ln w="76200">
            <a:solidFill>
              <a:schemeClr val="accent6">
                <a:lumMod val="75000"/>
              </a:schemeClr>
            </a:solidFill>
          </a:ln>
        </p:spPr>
        <p:txBody>
          <a:bodyPr wrap="square">
            <a:spAutoFit/>
          </a:bodyPr>
          <a:lstStyle/>
          <a:p>
            <a:pPr algn="ctr"/>
            <a:r>
              <a:rPr lang="es-ES" dirty="0" smtClean="0">
                <a:solidFill>
                  <a:schemeClr val="accent2">
                    <a:lumMod val="50000"/>
                  </a:schemeClr>
                </a:solidFill>
                <a:latin typeface="Broadway" pitchFamily="82" charset="0"/>
              </a:rPr>
              <a:t>La «funcionalidad» del cine en los años 20 es más extensa, ya que salva el abismo que separa a buena parte de la masa de los medios de</a:t>
            </a:r>
          </a:p>
          <a:p>
            <a:pPr algn="ctr"/>
            <a:r>
              <a:rPr lang="es-ES" dirty="0" smtClean="0">
                <a:solidFill>
                  <a:schemeClr val="accent2">
                    <a:lumMod val="50000"/>
                  </a:schemeClr>
                </a:solidFill>
                <a:latin typeface="Broadway" pitchFamily="82" charset="0"/>
              </a:rPr>
              <a:t>comunicación usuales, básicamente la prensa, mediante una información más directa, «sensorial» y por tanto accesible</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sp>
        <p:nvSpPr>
          <p:cNvPr id="5" name="4 Rectángulo"/>
          <p:cNvSpPr/>
          <p:nvPr/>
        </p:nvSpPr>
        <p:spPr>
          <a:xfrm rot="181744">
            <a:off x="5468307" y="2090737"/>
            <a:ext cx="3466658"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Grandes maestros: </a:t>
            </a:r>
            <a:r>
              <a:rPr lang="en-US" dirty="0" smtClean="0">
                <a:solidFill>
                  <a:schemeClr val="accent2">
                    <a:lumMod val="50000"/>
                  </a:schemeClr>
                </a:solidFill>
                <a:latin typeface="Broadway" pitchFamily="82" charset="0"/>
              </a:rPr>
              <a:t>Charles Chaplin, Fritz Lang, Sergei Eisenstein, Rupert Julian, Robert Wiene, Luis Buñuel</a:t>
            </a:r>
            <a:r>
              <a:rPr lang="en-US" dirty="0" smtClean="0">
                <a:latin typeface="Britannic Bold" pitchFamily="34" charset="0"/>
              </a:rPr>
              <a:t>. </a:t>
            </a:r>
            <a:endParaRPr lang="es-ES_tradnl" dirty="0">
              <a:latin typeface="Britannic Bold" pitchFamily="34" charset="0"/>
            </a:endParaRPr>
          </a:p>
        </p:txBody>
      </p:sp>
      <p:sp>
        <p:nvSpPr>
          <p:cNvPr id="6" name="5 Rectángulo"/>
          <p:cNvSpPr/>
          <p:nvPr/>
        </p:nvSpPr>
        <p:spPr>
          <a:xfrm>
            <a:off x="71406" y="1159361"/>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20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7" name="6 Rectángulo"/>
          <p:cNvSpPr/>
          <p:nvPr/>
        </p:nvSpPr>
        <p:spPr>
          <a:xfrm rot="21403038">
            <a:off x="856984" y="4660351"/>
            <a:ext cx="3149780" cy="1846659"/>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Mejores películas: </a:t>
            </a:r>
            <a:r>
              <a:rPr lang="es-ES" dirty="0" smtClean="0">
                <a:solidFill>
                  <a:schemeClr val="accent2">
                    <a:lumMod val="50000"/>
                  </a:schemeClr>
                </a:solidFill>
                <a:latin typeface="Broadway" pitchFamily="82" charset="0"/>
              </a:rPr>
              <a:t>La Quimera del oro, el fantasma de la ópera, el Gabinete del doctor Caligari, un perro andaluz.</a:t>
            </a:r>
            <a:endParaRPr lang="es-ES_tradnl" dirty="0">
              <a:solidFill>
                <a:schemeClr val="accent2">
                  <a:lumMod val="50000"/>
                </a:schemeClr>
              </a:solidFill>
              <a:latin typeface="Broadway" pitchFamily="82" charset="0"/>
            </a:endParaRPr>
          </a:p>
        </p:txBody>
      </p:sp>
      <p:pic>
        <p:nvPicPr>
          <p:cNvPr id="11266" name="Picture 2" descr="http://grancomboclub.com/wp-content/uploads/2009/03/the-gold-rush_l.jpg"/>
          <p:cNvPicPr>
            <a:picLocks noChangeAspect="1" noChangeArrowheads="1"/>
          </p:cNvPicPr>
          <p:nvPr/>
        </p:nvPicPr>
        <p:blipFill>
          <a:blip r:embed="rId3"/>
          <a:srcRect/>
          <a:stretch>
            <a:fillRect/>
          </a:stretch>
        </p:blipFill>
        <p:spPr bwMode="auto">
          <a:xfrm rot="244775">
            <a:off x="4983143" y="4073408"/>
            <a:ext cx="3314580" cy="2485935"/>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500034" y="214290"/>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30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214282" y="1214422"/>
            <a:ext cx="4929222" cy="3139321"/>
          </a:xfrm>
          <a:prstGeom prst="rect">
            <a:avLst/>
          </a:prstGeom>
          <a:ln w="76200">
            <a:solidFill>
              <a:schemeClr val="accent6">
                <a:lumMod val="75000"/>
              </a:schemeClr>
            </a:solidFill>
          </a:ln>
        </p:spPr>
        <p:txBody>
          <a:bodyPr wrap="square">
            <a:spAutoFit/>
          </a:bodyPr>
          <a:lstStyle/>
          <a:p>
            <a:pPr algn="ctr"/>
            <a:r>
              <a:rPr lang="es-CO" dirty="0" smtClean="0"/>
              <a:t> </a:t>
            </a:r>
            <a:r>
              <a:rPr lang="es-CO" dirty="0" smtClean="0">
                <a:solidFill>
                  <a:schemeClr val="accent2">
                    <a:lumMod val="50000"/>
                  </a:schemeClr>
                </a:solidFill>
                <a:latin typeface="Broadway" pitchFamily="82" charset="0"/>
              </a:rPr>
              <a:t>La industria se reorganizó en grandes estudios, que impusieron una política muy precisa de producción, de contratación de actores, actrices, de directores y de estilo. También se definió una política de géneros.</a:t>
            </a:r>
          </a:p>
          <a:p>
            <a:pPr algn="ctr"/>
            <a:r>
              <a:rPr lang="es-CO" dirty="0" smtClean="0">
                <a:solidFill>
                  <a:schemeClr val="accent2">
                    <a:lumMod val="50000"/>
                  </a:schemeClr>
                </a:solidFill>
                <a:latin typeface="Broadway" pitchFamily="82" charset="0"/>
              </a:rPr>
              <a:t>El sonido provocó una reacción en cadena, desde los estudios hasta las salas de proyección, influyendo en la producción, en la creatividad y en la repercusión social de las estrellas. </a:t>
            </a:r>
            <a:endParaRPr lang="es-ES_tradnl" dirty="0">
              <a:solidFill>
                <a:schemeClr val="accent2">
                  <a:lumMod val="50000"/>
                </a:schemeClr>
              </a:solidFill>
              <a:latin typeface="Broadway" pitchFamily="82" charset="0"/>
            </a:endParaRPr>
          </a:p>
        </p:txBody>
      </p:sp>
      <p:sp>
        <p:nvSpPr>
          <p:cNvPr id="5" name="4 Rectángulo"/>
          <p:cNvSpPr/>
          <p:nvPr/>
        </p:nvSpPr>
        <p:spPr>
          <a:xfrm rot="209023">
            <a:off x="5330806" y="1534643"/>
            <a:ext cx="3533506"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Grandes maestros: </a:t>
            </a:r>
          </a:p>
          <a:p>
            <a:pPr algn="ctr"/>
            <a:r>
              <a:rPr lang="en-US" dirty="0" smtClean="0">
                <a:solidFill>
                  <a:schemeClr val="accent2">
                    <a:lumMod val="50000"/>
                  </a:schemeClr>
                </a:solidFill>
                <a:latin typeface="Broadway" pitchFamily="82" charset="0"/>
              </a:rPr>
              <a:t>Victor Fleming, James Whale, Tod Browing, Cooper Schoedsack, Frank Capra. </a:t>
            </a:r>
            <a:endParaRPr lang="es-ES_tradnl" dirty="0">
              <a:solidFill>
                <a:schemeClr val="accent2">
                  <a:lumMod val="50000"/>
                </a:schemeClr>
              </a:solidFill>
              <a:latin typeface="Broadway" pitchFamily="82" charset="0"/>
            </a:endParaRPr>
          </a:p>
        </p:txBody>
      </p:sp>
      <p:sp>
        <p:nvSpPr>
          <p:cNvPr id="6" name="5 Rectángulo"/>
          <p:cNvSpPr/>
          <p:nvPr/>
        </p:nvSpPr>
        <p:spPr>
          <a:xfrm rot="21311116">
            <a:off x="285720" y="4786322"/>
            <a:ext cx="2714644"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itannic Bold" pitchFamily="34" charset="0"/>
              </a:rPr>
              <a:t>Mejores películas:  </a:t>
            </a:r>
            <a:r>
              <a:rPr lang="es-ES" dirty="0" smtClean="0">
                <a:solidFill>
                  <a:schemeClr val="accent2">
                    <a:lumMod val="50000"/>
                  </a:schemeClr>
                </a:solidFill>
                <a:latin typeface="Britannic Bold" pitchFamily="34" charset="0"/>
              </a:rPr>
              <a:t>El conde Drácula, Hampa dorada, Frankestein, La dama de las camelias, King Kong. </a:t>
            </a:r>
            <a:endParaRPr lang="es-ES_tradnl" dirty="0">
              <a:solidFill>
                <a:schemeClr val="accent2">
                  <a:lumMod val="50000"/>
                </a:schemeClr>
              </a:solidFill>
              <a:latin typeface="Britannic Bold" pitchFamily="34" charset="0"/>
            </a:endParaRPr>
          </a:p>
        </p:txBody>
      </p:sp>
      <p:pic>
        <p:nvPicPr>
          <p:cNvPr id="10242" name="Picture 2" descr="http://misteriosoobjetoalmediodia.files.wordpress.com/2009/01/the-bride-of-frankenstein-pic.jpg"/>
          <p:cNvPicPr>
            <a:picLocks noChangeAspect="1" noChangeArrowheads="1"/>
          </p:cNvPicPr>
          <p:nvPr/>
        </p:nvPicPr>
        <p:blipFill>
          <a:blip r:embed="rId3"/>
          <a:srcRect/>
          <a:stretch>
            <a:fillRect/>
          </a:stretch>
        </p:blipFill>
        <p:spPr bwMode="auto">
          <a:xfrm rot="232013">
            <a:off x="5794272" y="3389861"/>
            <a:ext cx="3159439" cy="2457341"/>
          </a:xfrm>
          <a:prstGeom prst="rect">
            <a:avLst/>
          </a:prstGeom>
          <a:noFill/>
          <a:ln w="76200">
            <a:solidFill>
              <a:schemeClr val="accent6">
                <a:lumMod val="75000"/>
              </a:schemeClr>
            </a:solidFill>
          </a:ln>
        </p:spPr>
      </p:pic>
      <p:pic>
        <p:nvPicPr>
          <p:cNvPr id="8" name="Picture 8" descr="http://listas.20minutos.es/lists/img/2007-10/1553/18969_160px.jpg"/>
          <p:cNvPicPr>
            <a:picLocks noChangeAspect="1" noChangeArrowheads="1"/>
          </p:cNvPicPr>
          <p:nvPr/>
        </p:nvPicPr>
        <p:blipFill>
          <a:blip r:embed="rId4" r:link="rId5"/>
          <a:srcRect/>
          <a:stretch>
            <a:fillRect/>
          </a:stretch>
        </p:blipFill>
        <p:spPr bwMode="auto">
          <a:xfrm rot="21420067">
            <a:off x="3264639" y="4640340"/>
            <a:ext cx="2664067" cy="1979658"/>
          </a:xfrm>
          <a:prstGeom prst="rect">
            <a:avLst/>
          </a:prstGeom>
          <a:noFill/>
          <a:ln w="762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500034" y="285728"/>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40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428596" y="1285860"/>
            <a:ext cx="4000528" cy="3139321"/>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son la segunda década del cine sonoro. Pero también suponen el nacimiento del cine moderno: por un lado, el cine que medita sobre su identidad y la identidad de los personajes, y la relación entre actor y personaje, un cine que da a la palabra hablada una importancia desconocida en la década anterior.</a:t>
            </a:r>
            <a:endParaRPr lang="es-ES_tradnl" dirty="0">
              <a:solidFill>
                <a:schemeClr val="accent2">
                  <a:lumMod val="50000"/>
                </a:schemeClr>
              </a:solidFill>
              <a:latin typeface="Broadway" pitchFamily="82" charset="0"/>
            </a:endParaRPr>
          </a:p>
        </p:txBody>
      </p:sp>
      <p:sp>
        <p:nvSpPr>
          <p:cNvPr id="5" name="4 Rectángulo"/>
          <p:cNvSpPr/>
          <p:nvPr/>
        </p:nvSpPr>
        <p:spPr>
          <a:xfrm rot="21421902">
            <a:off x="4824703" y="1085989"/>
            <a:ext cx="3357586"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Grandes maestros</a:t>
            </a:r>
            <a:r>
              <a:rPr lang="es-ES" sz="2400" u="sng" dirty="0" smtClean="0">
                <a:solidFill>
                  <a:schemeClr val="accent2">
                    <a:lumMod val="50000"/>
                  </a:schemeClr>
                </a:solidFill>
                <a:latin typeface="Broadway" pitchFamily="82" charset="0"/>
              </a:rPr>
              <a:t>: </a:t>
            </a:r>
            <a:r>
              <a:rPr lang="en-US" dirty="0" smtClean="0">
                <a:solidFill>
                  <a:schemeClr val="accent2">
                    <a:lumMod val="50000"/>
                  </a:schemeClr>
                </a:solidFill>
                <a:latin typeface="Broadway" pitchFamily="82" charset="0"/>
              </a:rPr>
              <a:t>Michael Curtis, Roberto Rossellini, George Sidney, </a:t>
            </a:r>
            <a:r>
              <a:rPr lang="es-ES" dirty="0" smtClean="0">
                <a:solidFill>
                  <a:schemeClr val="accent2">
                    <a:lumMod val="50000"/>
                  </a:schemeClr>
                </a:solidFill>
                <a:latin typeface="Broadway" pitchFamily="82" charset="0"/>
              </a:rPr>
              <a:t>Mario Moreno Cantinflas, Charles Chaplin. </a:t>
            </a:r>
            <a:endParaRPr lang="es-ES_tradnl" dirty="0">
              <a:solidFill>
                <a:schemeClr val="accent2">
                  <a:lumMod val="50000"/>
                </a:schemeClr>
              </a:solidFill>
              <a:latin typeface="Broadway" pitchFamily="82" charset="0"/>
            </a:endParaRPr>
          </a:p>
        </p:txBody>
      </p:sp>
      <p:sp>
        <p:nvSpPr>
          <p:cNvPr id="6" name="5 Rectángulo"/>
          <p:cNvSpPr/>
          <p:nvPr/>
        </p:nvSpPr>
        <p:spPr>
          <a:xfrm rot="21214640">
            <a:off x="76115" y="4560888"/>
            <a:ext cx="3721031"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Mejores películas:</a:t>
            </a:r>
            <a:r>
              <a:rPr lang="es-ES" sz="2400" u="sng" dirty="0" smtClean="0">
                <a:solidFill>
                  <a:schemeClr val="accent2">
                    <a:lumMod val="50000"/>
                  </a:schemeClr>
                </a:solidFill>
                <a:latin typeface="Broadway" pitchFamily="82" charset="0"/>
              </a:rPr>
              <a:t> </a:t>
            </a:r>
          </a:p>
          <a:p>
            <a:pPr algn="ctr"/>
            <a:r>
              <a:rPr lang="es-ES" dirty="0" smtClean="0">
                <a:solidFill>
                  <a:schemeClr val="accent2">
                    <a:lumMod val="50000"/>
                  </a:schemeClr>
                </a:solidFill>
                <a:latin typeface="Broadway" pitchFamily="82" charset="0"/>
              </a:rPr>
              <a:t>Al rojo vivo, El ciudadano Kane, Abajo el telón, Duelo al sol, Los tres mosqueteros, Gángsters en fuga.</a:t>
            </a:r>
            <a:endParaRPr lang="es-CO" dirty="0">
              <a:solidFill>
                <a:schemeClr val="accent2">
                  <a:lumMod val="50000"/>
                </a:schemeClr>
              </a:solidFill>
              <a:latin typeface="Broadway" pitchFamily="82" charset="0"/>
            </a:endParaRPr>
          </a:p>
        </p:txBody>
      </p:sp>
      <p:pic>
        <p:nvPicPr>
          <p:cNvPr id="9218" name="Picture 2" descr="http://2.bp.blogspot.com/_FmsqW-eqS2A/SsvwCOJMhOI/AAAAAAAABac/hAD1NltcpNQ/s400/citizen-kane-by-peternoster.jpg"/>
          <p:cNvPicPr>
            <a:picLocks noChangeAspect="1" noChangeArrowheads="1"/>
          </p:cNvPicPr>
          <p:nvPr/>
        </p:nvPicPr>
        <p:blipFill>
          <a:blip r:embed="rId3"/>
          <a:srcRect/>
          <a:stretch>
            <a:fillRect/>
          </a:stretch>
        </p:blipFill>
        <p:spPr bwMode="auto">
          <a:xfrm rot="249131">
            <a:off x="6125560" y="2786058"/>
            <a:ext cx="3018440" cy="2263830"/>
          </a:xfrm>
          <a:prstGeom prst="rect">
            <a:avLst/>
          </a:prstGeom>
          <a:noFill/>
          <a:ln w="76200">
            <a:solidFill>
              <a:schemeClr val="accent6">
                <a:lumMod val="75000"/>
              </a:schemeClr>
            </a:solidFill>
          </a:ln>
          <a:effectLst/>
        </p:spPr>
      </p:pic>
      <p:pic>
        <p:nvPicPr>
          <p:cNvPr id="9" name="Picture 11" descr="http://img.timeinc.net/pespanol/i/100/cantinflas.jpg"/>
          <p:cNvPicPr>
            <a:picLocks noChangeAspect="1" noChangeArrowheads="1"/>
          </p:cNvPicPr>
          <p:nvPr/>
        </p:nvPicPr>
        <p:blipFill>
          <a:blip r:embed="rId4" r:link="rId5"/>
          <a:srcRect/>
          <a:stretch>
            <a:fillRect/>
          </a:stretch>
        </p:blipFill>
        <p:spPr bwMode="auto">
          <a:xfrm rot="21335926">
            <a:off x="3791555" y="4595975"/>
            <a:ext cx="3429000" cy="2133600"/>
          </a:xfrm>
          <a:prstGeom prst="rect">
            <a:avLst/>
          </a:prstGeom>
          <a:noFill/>
          <a:ln w="762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142844" y="1071546"/>
            <a:ext cx="5143536" cy="3139321"/>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Esta década se basa principalmente en las conocidas películas de vaqueros, esta década fue la edad dorada del western. </a:t>
            </a:r>
          </a:p>
          <a:p>
            <a:pPr algn="ctr"/>
            <a:r>
              <a:rPr lang="es-CO" i="1" dirty="0" smtClean="0">
                <a:solidFill>
                  <a:schemeClr val="accent2">
                    <a:lumMod val="50000"/>
                  </a:schemeClr>
                </a:solidFill>
                <a:latin typeface="Broadway" pitchFamily="82" charset="0"/>
              </a:rPr>
              <a:t>Flecha rota</a:t>
            </a:r>
            <a:r>
              <a:rPr lang="es-CO" dirty="0" smtClean="0">
                <a:solidFill>
                  <a:schemeClr val="accent2">
                    <a:lumMod val="50000"/>
                  </a:schemeClr>
                </a:solidFill>
                <a:latin typeface="Broadway" pitchFamily="82" charset="0"/>
              </a:rPr>
              <a:t> (1950), una historia en la que el indio deja de formar parte del decorado y se convierte en persona, fue una de las películas más antirracistas que produjo el cine estadounidense. Fueron años de inquietud temática y renovación plástica</a:t>
            </a:r>
            <a:endParaRPr lang="es-CO" dirty="0"/>
          </a:p>
        </p:txBody>
      </p:sp>
      <p:sp>
        <p:nvSpPr>
          <p:cNvPr id="6" name="5 Rectángulo"/>
          <p:cNvSpPr/>
          <p:nvPr/>
        </p:nvSpPr>
        <p:spPr>
          <a:xfrm>
            <a:off x="500034" y="285728"/>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50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9" name="8 Rectángulo"/>
          <p:cNvSpPr/>
          <p:nvPr/>
        </p:nvSpPr>
        <p:spPr>
          <a:xfrm rot="335710">
            <a:off x="5664629" y="1378726"/>
            <a:ext cx="3429024" cy="1200329"/>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Grandes maestros:</a:t>
            </a:r>
          </a:p>
          <a:p>
            <a:pPr algn="ctr"/>
            <a:r>
              <a:rPr lang="es-CO" dirty="0" smtClean="0">
                <a:solidFill>
                  <a:schemeClr val="accent2">
                    <a:lumMod val="50000"/>
                  </a:schemeClr>
                </a:solidFill>
                <a:latin typeface="Broadway" pitchFamily="82" charset="0"/>
              </a:rPr>
              <a:t>John Wayne , Gary Cooper,  Delmer Daves, Alan Ladd, Jean Arthur   </a:t>
            </a:r>
            <a:endParaRPr lang="es-CO" dirty="0">
              <a:solidFill>
                <a:schemeClr val="accent2">
                  <a:lumMod val="50000"/>
                </a:schemeClr>
              </a:solidFill>
              <a:latin typeface="Broadway" pitchFamily="82" charset="0"/>
            </a:endParaRPr>
          </a:p>
        </p:txBody>
      </p:sp>
      <p:sp>
        <p:nvSpPr>
          <p:cNvPr id="10" name="9 Rectángulo"/>
          <p:cNvSpPr/>
          <p:nvPr/>
        </p:nvSpPr>
        <p:spPr>
          <a:xfrm rot="21372551">
            <a:off x="280186" y="4413817"/>
            <a:ext cx="3929090" cy="2123658"/>
          </a:xfrm>
          <a:prstGeom prst="rect">
            <a:avLst/>
          </a:prstGeom>
          <a:ln w="76200">
            <a:solidFill>
              <a:schemeClr val="accent6">
                <a:lumMod val="75000"/>
              </a:schemeClr>
            </a:solidFill>
          </a:ln>
        </p:spPr>
        <p:txBody>
          <a:bodyPr wrap="square">
            <a:spAutoFit/>
          </a:bodyPr>
          <a:lstStyle/>
          <a:p>
            <a:pPr algn="ctr"/>
            <a:r>
              <a:rPr lang="es-CO" sz="2400" i="1" u="sng" dirty="0" smtClean="0">
                <a:solidFill>
                  <a:schemeClr val="accent2">
                    <a:lumMod val="50000"/>
                  </a:schemeClr>
                </a:solidFill>
                <a:latin typeface="Broadway" pitchFamily="82" charset="0"/>
              </a:rPr>
              <a:t>Mejores películas:</a:t>
            </a:r>
          </a:p>
          <a:p>
            <a:pPr algn="ctr"/>
            <a:r>
              <a:rPr lang="en-US" dirty="0" smtClean="0">
                <a:solidFill>
                  <a:schemeClr val="accent2">
                    <a:lumMod val="50000"/>
                  </a:schemeClr>
                </a:solidFill>
                <a:latin typeface="Broadway" pitchFamily="82" charset="0"/>
              </a:rPr>
              <a:t>the searchers (1956), high noon (1952), Shane (1953)</a:t>
            </a:r>
            <a:endParaRPr lang="es-CO" i="1" u="sng" dirty="0" smtClean="0">
              <a:solidFill>
                <a:schemeClr val="accent2">
                  <a:lumMod val="50000"/>
                </a:schemeClr>
              </a:solidFill>
              <a:latin typeface="Broadway" pitchFamily="82" charset="0"/>
            </a:endParaRPr>
          </a:p>
          <a:p>
            <a:pPr algn="ctr"/>
            <a:r>
              <a:rPr lang="es-CO" i="1" dirty="0" smtClean="0">
                <a:solidFill>
                  <a:schemeClr val="accent2">
                    <a:lumMod val="50000"/>
                  </a:schemeClr>
                </a:solidFill>
                <a:latin typeface="Broadway" pitchFamily="82" charset="0"/>
              </a:rPr>
              <a:t>Más allá del Missouri</a:t>
            </a:r>
            <a:r>
              <a:rPr lang="es-CO" dirty="0" smtClean="0">
                <a:solidFill>
                  <a:schemeClr val="accent2">
                    <a:lumMod val="50000"/>
                  </a:schemeClr>
                </a:solidFill>
                <a:latin typeface="Broadway" pitchFamily="82" charset="0"/>
              </a:rPr>
              <a:t> (1951), </a:t>
            </a:r>
            <a:r>
              <a:rPr lang="es-CO" i="1" dirty="0" smtClean="0">
                <a:solidFill>
                  <a:schemeClr val="accent2">
                    <a:lumMod val="50000"/>
                  </a:schemeClr>
                </a:solidFill>
                <a:latin typeface="Broadway" pitchFamily="82" charset="0"/>
              </a:rPr>
              <a:t>Río de Sangre </a:t>
            </a:r>
            <a:r>
              <a:rPr lang="es-CO" dirty="0" smtClean="0">
                <a:solidFill>
                  <a:schemeClr val="accent2">
                    <a:lumMod val="50000"/>
                  </a:schemeClr>
                </a:solidFill>
                <a:latin typeface="Broadway" pitchFamily="82" charset="0"/>
              </a:rPr>
              <a:t>(1952), y </a:t>
            </a:r>
            <a:r>
              <a:rPr lang="es-CO" i="1" dirty="0" smtClean="0">
                <a:solidFill>
                  <a:schemeClr val="accent2">
                    <a:lumMod val="50000"/>
                  </a:schemeClr>
                </a:solidFill>
                <a:latin typeface="Broadway" pitchFamily="82" charset="0"/>
              </a:rPr>
              <a:t>Yuma</a:t>
            </a:r>
            <a:r>
              <a:rPr lang="es-CO" dirty="0" smtClean="0">
                <a:solidFill>
                  <a:schemeClr val="accent2">
                    <a:lumMod val="50000"/>
                  </a:schemeClr>
                </a:solidFill>
                <a:latin typeface="Broadway" pitchFamily="82" charset="0"/>
              </a:rPr>
              <a:t> (1957), entre otras. </a:t>
            </a:r>
            <a:br>
              <a:rPr lang="es-CO" dirty="0" smtClean="0">
                <a:solidFill>
                  <a:schemeClr val="accent2">
                    <a:lumMod val="50000"/>
                  </a:schemeClr>
                </a:solidFill>
                <a:latin typeface="Broadway" pitchFamily="82" charset="0"/>
              </a:rPr>
            </a:br>
            <a:endParaRPr lang="es-CO" dirty="0">
              <a:solidFill>
                <a:schemeClr val="accent2">
                  <a:lumMod val="50000"/>
                </a:schemeClr>
              </a:solidFill>
              <a:latin typeface="Broadway" pitchFamily="82" charset="0"/>
            </a:endParaRPr>
          </a:p>
        </p:txBody>
      </p:sp>
      <p:pic>
        <p:nvPicPr>
          <p:cNvPr id="8194" name="Picture 2" descr="http://www.dcmagicbox.com/images/T/Shane3.jpg"/>
          <p:cNvPicPr>
            <a:picLocks noChangeAspect="1" noChangeArrowheads="1"/>
          </p:cNvPicPr>
          <p:nvPr/>
        </p:nvPicPr>
        <p:blipFill>
          <a:blip r:embed="rId3"/>
          <a:srcRect/>
          <a:stretch>
            <a:fillRect/>
          </a:stretch>
        </p:blipFill>
        <p:spPr bwMode="auto">
          <a:xfrm rot="21342752">
            <a:off x="5727253" y="2758477"/>
            <a:ext cx="3172648" cy="2357454"/>
          </a:xfrm>
          <a:prstGeom prst="rect">
            <a:avLst/>
          </a:prstGeom>
          <a:noFill/>
          <a:ln w="76200">
            <a:solidFill>
              <a:schemeClr val="accent6">
                <a:lumMod val="75000"/>
              </a:schemeClr>
            </a:solidFill>
          </a:ln>
        </p:spPr>
      </p:pic>
      <p:pic>
        <p:nvPicPr>
          <p:cNvPr id="8195" name="Imagen 6" descr="http://www.showbizcafe.com/../../img/user/phpwl0hJU.jpg"/>
          <p:cNvPicPr>
            <a:picLocks noChangeAspect="1" noChangeArrowheads="1"/>
          </p:cNvPicPr>
          <p:nvPr/>
        </p:nvPicPr>
        <p:blipFill>
          <a:blip r:embed="rId4"/>
          <a:srcRect/>
          <a:stretch>
            <a:fillRect/>
          </a:stretch>
        </p:blipFill>
        <p:spPr bwMode="auto">
          <a:xfrm rot="295856">
            <a:off x="4076586" y="4828563"/>
            <a:ext cx="3051175" cy="1901825"/>
          </a:xfrm>
          <a:prstGeom prst="rect">
            <a:avLst/>
          </a:prstGeom>
          <a:noFill/>
          <a:ln w="76200">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571472" y="1500174"/>
            <a:ext cx="4572000" cy="2585323"/>
          </a:xfrm>
          <a:prstGeom prst="rect">
            <a:avLst/>
          </a:prstGeom>
          <a:ln w="76200">
            <a:solidFill>
              <a:schemeClr val="accent6">
                <a:lumMod val="75000"/>
              </a:schemeClr>
            </a:solidFill>
          </a:ln>
        </p:spPr>
        <p:txBody>
          <a:bodyPr>
            <a:spAutoFit/>
          </a:bodyPr>
          <a:lstStyle/>
          <a:p>
            <a:pPr algn="ctr"/>
            <a:r>
              <a:rPr lang="es-ES" dirty="0" smtClean="0">
                <a:solidFill>
                  <a:schemeClr val="accent2">
                    <a:lumMod val="50000"/>
                  </a:schemeClr>
                </a:solidFill>
                <a:latin typeface="Broadway" pitchFamily="82" charset="0"/>
              </a:rPr>
              <a:t>La creciente importancia de la televisión había llevado a los estudios de Hollywood a experimentar con diversas modalidades de pantalla ancha para combatir el nuevo medio, pero la naturaleza de las películas no había cambiado significativamente.</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sp>
        <p:nvSpPr>
          <p:cNvPr id="4" name="3 Rectángulo"/>
          <p:cNvSpPr/>
          <p:nvPr/>
        </p:nvSpPr>
        <p:spPr>
          <a:xfrm>
            <a:off x="500034" y="285728"/>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60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7" name="6 Rectángulo"/>
          <p:cNvSpPr/>
          <p:nvPr/>
        </p:nvSpPr>
        <p:spPr>
          <a:xfrm rot="21388415">
            <a:off x="169727" y="4334169"/>
            <a:ext cx="3929090"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Grandes maestros: </a:t>
            </a:r>
            <a:r>
              <a:rPr lang="en-US" dirty="0" smtClean="0">
                <a:solidFill>
                  <a:schemeClr val="accent2">
                    <a:lumMod val="50000"/>
                  </a:schemeClr>
                </a:solidFill>
                <a:latin typeface="Broadway" pitchFamily="82" charset="0"/>
              </a:rPr>
              <a:t>Robert Wise, Norman Jewison, </a:t>
            </a:r>
            <a:r>
              <a:rPr lang="es-CO" dirty="0" smtClean="0">
                <a:solidFill>
                  <a:schemeClr val="accent2">
                    <a:lumMod val="50000"/>
                  </a:schemeClr>
                </a:solidFill>
                <a:latin typeface="Broadway" pitchFamily="82" charset="0"/>
              </a:rPr>
              <a:t>Billy Wilder</a:t>
            </a:r>
            <a:r>
              <a:rPr lang="es-ES" b="1" dirty="0" smtClean="0">
                <a:solidFill>
                  <a:schemeClr val="accent2">
                    <a:lumMod val="50000"/>
                  </a:schemeClr>
                </a:solidFill>
                <a:latin typeface="Broadway" pitchFamily="82" charset="0"/>
              </a:rPr>
              <a:t>, </a:t>
            </a:r>
            <a:r>
              <a:rPr lang="en-US" dirty="0" smtClean="0">
                <a:solidFill>
                  <a:schemeClr val="accent2">
                    <a:lumMod val="50000"/>
                  </a:schemeClr>
                </a:solidFill>
                <a:latin typeface="Broadway" pitchFamily="82" charset="0"/>
              </a:rPr>
              <a:t>Tony Richardson, John Schlesinger</a:t>
            </a:r>
            <a:r>
              <a:rPr lang="es-CO" dirty="0" smtClean="0">
                <a:solidFill>
                  <a:schemeClr val="accent2">
                    <a:lumMod val="50000"/>
                  </a:schemeClr>
                </a:solidFill>
                <a:latin typeface="Broadway" pitchFamily="82" charset="0"/>
              </a:rPr>
              <a:t>, Mike Nichols</a:t>
            </a:r>
            <a:r>
              <a:rPr lang="es-ES" b="1" dirty="0" smtClean="0">
                <a:solidFill>
                  <a:schemeClr val="accent2">
                    <a:lumMod val="50000"/>
                  </a:schemeClr>
                </a:solidFill>
                <a:latin typeface="Broadway" pitchFamily="82" charset="0"/>
              </a:rPr>
              <a:t>, </a:t>
            </a:r>
            <a:r>
              <a:rPr lang="es-CO" dirty="0" smtClean="0">
                <a:solidFill>
                  <a:schemeClr val="accent2">
                    <a:lumMod val="50000"/>
                  </a:schemeClr>
                </a:solidFill>
                <a:latin typeface="Broadway" pitchFamily="82" charset="0"/>
              </a:rPr>
              <a:t>Luis García</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sp>
        <p:nvSpPr>
          <p:cNvPr id="8" name="7 Rectángulo"/>
          <p:cNvSpPr/>
          <p:nvPr/>
        </p:nvSpPr>
        <p:spPr>
          <a:xfrm rot="178007">
            <a:off x="5349712" y="1691542"/>
            <a:ext cx="3500462"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Mejores películas</a:t>
            </a:r>
            <a:r>
              <a:rPr lang="es-ES" b="1" dirty="0" smtClean="0">
                <a:solidFill>
                  <a:schemeClr val="accent2">
                    <a:lumMod val="50000"/>
                  </a:schemeClr>
                </a:solidFill>
                <a:latin typeface="Broadway" pitchFamily="82" charset="0"/>
              </a:rPr>
              <a:t>: </a:t>
            </a:r>
            <a:r>
              <a:rPr lang="es-ES" dirty="0" smtClean="0">
                <a:solidFill>
                  <a:schemeClr val="accent2">
                    <a:lumMod val="50000"/>
                  </a:schemeClr>
                </a:solidFill>
                <a:latin typeface="Broadway" pitchFamily="82" charset="0"/>
              </a:rPr>
              <a:t>Un hombre para la eternidad, Dimensión desconocida, La Noche de los Muertos Vivientes.</a:t>
            </a:r>
            <a:endParaRPr lang="es-ES_tradnl" dirty="0">
              <a:solidFill>
                <a:schemeClr val="accent2">
                  <a:lumMod val="50000"/>
                </a:schemeClr>
              </a:solidFill>
              <a:latin typeface="Broadway" pitchFamily="82" charset="0"/>
            </a:endParaRPr>
          </a:p>
        </p:txBody>
      </p:sp>
      <p:pic>
        <p:nvPicPr>
          <p:cNvPr id="7170" name="Picture 2" descr="http://beta.vreel.net/thumbs/28856ladimension-jpg.jpg"/>
          <p:cNvPicPr>
            <a:picLocks noChangeAspect="1" noChangeArrowheads="1"/>
          </p:cNvPicPr>
          <p:nvPr/>
        </p:nvPicPr>
        <p:blipFill>
          <a:blip r:embed="rId3"/>
          <a:srcRect/>
          <a:stretch>
            <a:fillRect/>
          </a:stretch>
        </p:blipFill>
        <p:spPr bwMode="auto">
          <a:xfrm rot="188005">
            <a:off x="5571192" y="3514475"/>
            <a:ext cx="3200400" cy="2667000"/>
          </a:xfrm>
          <a:prstGeom prst="rect">
            <a:avLst/>
          </a:prstGeom>
          <a:noFill/>
          <a:ln w="76200">
            <a:solidFill>
              <a:schemeClr val="accent6">
                <a:lumMod val="75000"/>
              </a:schemeClr>
            </a:solidFill>
          </a:ln>
        </p:spPr>
      </p:pic>
      <p:pic>
        <p:nvPicPr>
          <p:cNvPr id="7171" name="Picture 3"/>
          <p:cNvPicPr>
            <a:picLocks noChangeAspect="1" noChangeArrowheads="1"/>
          </p:cNvPicPr>
          <p:nvPr/>
        </p:nvPicPr>
        <p:blipFill>
          <a:blip r:embed="rId4"/>
          <a:srcRect/>
          <a:stretch>
            <a:fillRect/>
          </a:stretch>
        </p:blipFill>
        <p:spPr bwMode="auto">
          <a:xfrm rot="21441008">
            <a:off x="4206340" y="4039945"/>
            <a:ext cx="2066003" cy="2771780"/>
          </a:xfrm>
          <a:prstGeom prst="rect">
            <a:avLst/>
          </a:prstGeom>
          <a:noFill/>
          <a:ln w="76200">
            <a:solidFill>
              <a:schemeClr val="accent6">
                <a:lumMod val="75000"/>
              </a:schemeClr>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5" name="4 CuadroTexto"/>
          <p:cNvSpPr txBox="1"/>
          <p:nvPr/>
        </p:nvSpPr>
        <p:spPr>
          <a:xfrm>
            <a:off x="285720" y="1000108"/>
            <a:ext cx="3929090" cy="2308324"/>
          </a:xfrm>
          <a:prstGeom prst="rect">
            <a:avLst/>
          </a:prstGeom>
          <a:noFill/>
          <a:ln w="76200">
            <a:solidFill>
              <a:schemeClr val="accent6">
                <a:lumMod val="75000"/>
              </a:schemeClr>
            </a:solidFill>
          </a:ln>
        </p:spPr>
        <p:txBody>
          <a:bodyPr wrap="square" rtlCol="0">
            <a:spAutoFit/>
          </a:bodyPr>
          <a:lstStyle/>
          <a:p>
            <a:pPr algn="ctr"/>
            <a:r>
              <a:rPr lang="es-CO" dirty="0" smtClean="0">
                <a:solidFill>
                  <a:schemeClr val="accent2">
                    <a:lumMod val="50000"/>
                  </a:schemeClr>
                </a:solidFill>
                <a:latin typeface="Broadway" pitchFamily="82" charset="0"/>
              </a:rPr>
              <a:t>El sexo, las drogas y el rock and roll marcaron el fin del Hollywood clásico, dando paso a la decadencia que hoy nos desvela, pero Los setenta constituyeron una edad dorada, donde se rodaron cintas memorables.</a:t>
            </a:r>
          </a:p>
        </p:txBody>
      </p:sp>
      <p:sp>
        <p:nvSpPr>
          <p:cNvPr id="6" name="5 Rectángulo"/>
          <p:cNvSpPr/>
          <p:nvPr/>
        </p:nvSpPr>
        <p:spPr>
          <a:xfrm rot="21440063">
            <a:off x="193058" y="3655901"/>
            <a:ext cx="3675723" cy="2677656"/>
          </a:xfrm>
          <a:prstGeom prst="rect">
            <a:avLst/>
          </a:prstGeom>
          <a:ln w="76200">
            <a:solidFill>
              <a:schemeClr val="accent6">
                <a:lumMod val="75000"/>
              </a:schemeClr>
            </a:solidFill>
          </a:ln>
        </p:spPr>
        <p:txBody>
          <a:bodyPr wrap="square">
            <a:spAutoFit/>
          </a:bodyPr>
          <a:lstStyle/>
          <a:p>
            <a:pPr algn="ctr"/>
            <a:r>
              <a:rPr lang="es-CO" sz="2400" u="sng" dirty="0" smtClean="0">
                <a:solidFill>
                  <a:schemeClr val="accent2">
                    <a:lumMod val="50000"/>
                  </a:schemeClr>
                </a:solidFill>
                <a:latin typeface="Broadway" pitchFamily="82" charset="0"/>
              </a:rPr>
              <a:t>Mejores películas:</a:t>
            </a:r>
          </a:p>
          <a:p>
            <a:pPr algn="ctr"/>
            <a:r>
              <a:rPr lang="es-CO" i="1" dirty="0" smtClean="0">
                <a:solidFill>
                  <a:schemeClr val="accent2">
                    <a:lumMod val="50000"/>
                  </a:schemeClr>
                </a:solidFill>
                <a:latin typeface="Broadway" pitchFamily="82" charset="0"/>
              </a:rPr>
              <a:t>Tiburón</a:t>
            </a:r>
            <a:r>
              <a:rPr lang="es-CO" dirty="0" smtClean="0">
                <a:solidFill>
                  <a:schemeClr val="accent2">
                    <a:lumMod val="50000"/>
                  </a:schemeClr>
                </a:solidFill>
                <a:latin typeface="Broadway" pitchFamily="82" charset="0"/>
              </a:rPr>
              <a:t> (1975), </a:t>
            </a:r>
            <a:r>
              <a:rPr lang="es-CO" i="1" dirty="0" smtClean="0">
                <a:solidFill>
                  <a:schemeClr val="accent2">
                    <a:lumMod val="50000"/>
                  </a:schemeClr>
                </a:solidFill>
                <a:latin typeface="Broadway" pitchFamily="82" charset="0"/>
              </a:rPr>
              <a:t>La guerra de las galaxias</a:t>
            </a:r>
            <a:r>
              <a:rPr lang="es-CO" dirty="0" smtClean="0">
                <a:solidFill>
                  <a:schemeClr val="accent2">
                    <a:lumMod val="50000"/>
                  </a:schemeClr>
                </a:solidFill>
                <a:latin typeface="Broadway" pitchFamily="82" charset="0"/>
              </a:rPr>
              <a:t> (1977), </a:t>
            </a:r>
            <a:r>
              <a:rPr lang="en-US" dirty="0" smtClean="0">
                <a:solidFill>
                  <a:schemeClr val="accent2">
                    <a:lumMod val="50000"/>
                  </a:schemeClr>
                </a:solidFill>
                <a:latin typeface="Broadway" pitchFamily="82" charset="0"/>
              </a:rPr>
              <a:t>Annie hall(1977), The Godfather(1972), </a:t>
            </a:r>
            <a:r>
              <a:rPr lang="es-CO" dirty="0" smtClean="0">
                <a:solidFill>
                  <a:schemeClr val="accent2">
                    <a:lumMod val="50000"/>
                  </a:schemeClr>
                </a:solidFill>
                <a:latin typeface="Broadway" pitchFamily="82" charset="0"/>
              </a:rPr>
              <a:t>T</a:t>
            </a:r>
            <a:r>
              <a:rPr lang="es-CO" i="1" dirty="0" smtClean="0">
                <a:solidFill>
                  <a:schemeClr val="accent2">
                    <a:lumMod val="50000"/>
                  </a:schemeClr>
                </a:solidFill>
                <a:latin typeface="Broadway" pitchFamily="82" charset="0"/>
              </a:rPr>
              <a:t>axi driver</a:t>
            </a:r>
            <a:r>
              <a:rPr lang="es-CO" dirty="0" smtClean="0">
                <a:solidFill>
                  <a:schemeClr val="accent2">
                    <a:lumMod val="50000"/>
                  </a:schemeClr>
                </a:solidFill>
                <a:latin typeface="Broadway" pitchFamily="82" charset="0"/>
              </a:rPr>
              <a:t> (1976), </a:t>
            </a:r>
            <a:r>
              <a:rPr lang="es-CO" i="1" dirty="0" smtClean="0">
                <a:solidFill>
                  <a:schemeClr val="accent2">
                    <a:lumMod val="50000"/>
                  </a:schemeClr>
                </a:solidFill>
                <a:latin typeface="Broadway" pitchFamily="82" charset="0"/>
              </a:rPr>
              <a:t>El último vals </a:t>
            </a:r>
            <a:r>
              <a:rPr lang="es-CO" dirty="0" smtClean="0">
                <a:solidFill>
                  <a:schemeClr val="accent2">
                    <a:lumMod val="50000"/>
                  </a:schemeClr>
                </a:solidFill>
                <a:latin typeface="Broadway" pitchFamily="82" charset="0"/>
              </a:rPr>
              <a:t>(1978) , </a:t>
            </a:r>
            <a:r>
              <a:rPr lang="es-CO" b="1" dirty="0" smtClean="0">
                <a:solidFill>
                  <a:schemeClr val="accent2">
                    <a:lumMod val="50000"/>
                  </a:schemeClr>
                </a:solidFill>
                <a:latin typeface="Broadway" pitchFamily="82" charset="0"/>
              </a:rPr>
              <a:t>Indiana Jones</a:t>
            </a:r>
            <a:r>
              <a:rPr lang="es-CO" dirty="0" smtClean="0">
                <a:solidFill>
                  <a:schemeClr val="accent2">
                    <a:lumMod val="50000"/>
                  </a:schemeClr>
                </a:solidFill>
                <a:latin typeface="Broadway" pitchFamily="82" charset="0"/>
              </a:rPr>
              <a:t> (1973).</a:t>
            </a:r>
          </a:p>
          <a:p>
            <a:pPr algn="ctr"/>
            <a:endParaRPr lang="es-CO" dirty="0">
              <a:solidFill>
                <a:schemeClr val="accent2">
                  <a:lumMod val="50000"/>
                </a:schemeClr>
              </a:solidFill>
              <a:latin typeface="Broadway" pitchFamily="82" charset="0"/>
            </a:endParaRPr>
          </a:p>
        </p:txBody>
      </p:sp>
      <p:sp>
        <p:nvSpPr>
          <p:cNvPr id="7" name="6 Rectángulo"/>
          <p:cNvSpPr/>
          <p:nvPr/>
        </p:nvSpPr>
        <p:spPr>
          <a:xfrm>
            <a:off x="500034" y="142852"/>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70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8" name="7 Rectángulo"/>
          <p:cNvSpPr/>
          <p:nvPr/>
        </p:nvSpPr>
        <p:spPr>
          <a:xfrm rot="185003">
            <a:off x="4929190" y="1285860"/>
            <a:ext cx="3857652" cy="1846659"/>
          </a:xfrm>
          <a:prstGeom prst="rect">
            <a:avLst/>
          </a:prstGeom>
          <a:ln w="76200">
            <a:solidFill>
              <a:schemeClr val="accent6">
                <a:lumMod val="75000"/>
              </a:schemeClr>
            </a:solidFill>
          </a:ln>
        </p:spPr>
        <p:txBody>
          <a:bodyPr wrap="square">
            <a:spAutoFit/>
          </a:bodyPr>
          <a:lstStyle/>
          <a:p>
            <a:r>
              <a:rPr lang="es-CO" sz="2400" u="sng" dirty="0" smtClean="0">
                <a:solidFill>
                  <a:schemeClr val="accent2">
                    <a:lumMod val="50000"/>
                  </a:schemeClr>
                </a:solidFill>
                <a:latin typeface="Broadway" pitchFamily="82" charset="0"/>
              </a:rPr>
              <a:t>Grandes maestros:</a:t>
            </a:r>
          </a:p>
          <a:p>
            <a:pPr algn="ctr"/>
            <a:r>
              <a:rPr lang="es-CO" dirty="0" smtClean="0">
                <a:solidFill>
                  <a:schemeClr val="accent2">
                    <a:lumMod val="50000"/>
                  </a:schemeClr>
                </a:solidFill>
                <a:latin typeface="Broadway" pitchFamily="82" charset="0"/>
              </a:rPr>
              <a:t>Steven Spielberg, George Lucas, </a:t>
            </a:r>
            <a:r>
              <a:rPr lang="en-US" dirty="0" smtClean="0">
                <a:solidFill>
                  <a:schemeClr val="accent2">
                    <a:lumMod val="50000"/>
                  </a:schemeClr>
                </a:solidFill>
                <a:latin typeface="Broadway" pitchFamily="82" charset="0"/>
              </a:rPr>
              <a:t>Francis Coppola, </a:t>
            </a:r>
            <a:r>
              <a:rPr lang="es-CO" dirty="0" smtClean="0">
                <a:solidFill>
                  <a:schemeClr val="accent2">
                    <a:lumMod val="50000"/>
                  </a:schemeClr>
                </a:solidFill>
                <a:latin typeface="Broadway" pitchFamily="82" charset="0"/>
              </a:rPr>
              <a:t>William Friedkin, George Lucas, Alan Parker, Roberto Gómez Bolaños</a:t>
            </a:r>
            <a:r>
              <a:rPr lang="es-ES_tradnl" dirty="0" smtClean="0">
                <a:solidFill>
                  <a:schemeClr val="accent2">
                    <a:lumMod val="50000"/>
                  </a:schemeClr>
                </a:solidFill>
                <a:latin typeface="Broadway" pitchFamily="82" charset="0"/>
              </a:rPr>
              <a:t>.</a:t>
            </a:r>
            <a:endParaRPr lang="es-CO" dirty="0">
              <a:solidFill>
                <a:schemeClr val="accent2">
                  <a:lumMod val="50000"/>
                </a:schemeClr>
              </a:solidFill>
              <a:latin typeface="Broadway" pitchFamily="82" charset="0"/>
            </a:endParaRPr>
          </a:p>
        </p:txBody>
      </p:sp>
      <p:pic>
        <p:nvPicPr>
          <p:cNvPr id="11" name="Picture 1"/>
          <p:cNvPicPr>
            <a:picLocks noChangeAspect="1" noChangeArrowheads="1"/>
          </p:cNvPicPr>
          <p:nvPr/>
        </p:nvPicPr>
        <p:blipFill>
          <a:blip r:embed="rId3"/>
          <a:srcRect/>
          <a:stretch>
            <a:fillRect/>
          </a:stretch>
        </p:blipFill>
        <p:spPr bwMode="auto">
          <a:xfrm rot="240123">
            <a:off x="4032713" y="3466246"/>
            <a:ext cx="2375784" cy="3053385"/>
          </a:xfrm>
          <a:prstGeom prst="rect">
            <a:avLst/>
          </a:prstGeom>
          <a:noFill/>
          <a:ln w="76200">
            <a:solidFill>
              <a:schemeClr val="accent6">
                <a:lumMod val="75000"/>
              </a:schemeClr>
            </a:solidFill>
            <a:miter lim="800000"/>
            <a:headEnd/>
            <a:tailEnd/>
          </a:ln>
          <a:effectLst/>
        </p:spPr>
      </p:pic>
      <p:pic>
        <p:nvPicPr>
          <p:cNvPr id="6149" name="Picture 5" descr="http://somoswii.files.wordpress.com/2009/01/indiana-jones.jpg"/>
          <p:cNvPicPr>
            <a:picLocks noChangeAspect="1" noChangeArrowheads="1"/>
          </p:cNvPicPr>
          <p:nvPr/>
        </p:nvPicPr>
        <p:blipFill>
          <a:blip r:embed="rId4" cstate="print"/>
          <a:srcRect/>
          <a:stretch>
            <a:fillRect/>
          </a:stretch>
        </p:blipFill>
        <p:spPr bwMode="auto">
          <a:xfrm rot="21429043">
            <a:off x="6504029" y="3482635"/>
            <a:ext cx="2353762" cy="3061730"/>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3 CuadroTexto"/>
          <p:cNvSpPr txBox="1"/>
          <p:nvPr/>
        </p:nvSpPr>
        <p:spPr>
          <a:xfrm>
            <a:off x="142844" y="646869"/>
            <a:ext cx="4214842" cy="3139321"/>
          </a:xfrm>
          <a:prstGeom prst="rect">
            <a:avLst/>
          </a:prstGeom>
          <a:noFill/>
          <a:ln w="76200">
            <a:solidFill>
              <a:schemeClr val="accent6">
                <a:lumMod val="75000"/>
              </a:schemeClr>
            </a:solidFill>
          </a:ln>
        </p:spPr>
        <p:txBody>
          <a:bodyPr wrap="square" rtlCol="0">
            <a:spAutoFit/>
          </a:bodyPr>
          <a:lstStyle/>
          <a:p>
            <a:pPr algn="ctr"/>
            <a:r>
              <a:rPr lang="es-ES" dirty="0" smtClean="0">
                <a:solidFill>
                  <a:schemeClr val="accent2">
                    <a:lumMod val="50000"/>
                  </a:schemeClr>
                </a:solidFill>
                <a:latin typeface="Broadway" pitchFamily="82" charset="0"/>
              </a:rPr>
              <a:t>Un cambio y una ruptura radical en todos los aspectos. La concepción del mundo varió y en algunos casos se estabilizaban nuevas tendencias mientras que en otras empezaban a formarse nuevos conceptos artísticos e incluso socio-político-económicos que alteraron el mundo. </a:t>
            </a:r>
            <a:endParaRPr lang="es-CO" dirty="0">
              <a:solidFill>
                <a:schemeClr val="accent2">
                  <a:lumMod val="50000"/>
                </a:schemeClr>
              </a:solidFill>
              <a:latin typeface="Broadway" pitchFamily="82" charset="0"/>
            </a:endParaRPr>
          </a:p>
        </p:txBody>
      </p:sp>
      <p:sp>
        <p:nvSpPr>
          <p:cNvPr id="5" name="4 Rectángulo"/>
          <p:cNvSpPr/>
          <p:nvPr/>
        </p:nvSpPr>
        <p:spPr>
          <a:xfrm rot="155904">
            <a:off x="5254892" y="713267"/>
            <a:ext cx="3714776" cy="1846659"/>
          </a:xfrm>
          <a:prstGeom prst="rect">
            <a:avLst/>
          </a:prstGeom>
          <a:ln w="76200">
            <a:solidFill>
              <a:schemeClr val="accent6">
                <a:lumMod val="75000"/>
              </a:schemeClr>
            </a:solidFill>
          </a:ln>
        </p:spPr>
        <p:txBody>
          <a:bodyPr wrap="square">
            <a:spAutoFit/>
          </a:bodyPr>
          <a:lstStyle/>
          <a:p>
            <a:r>
              <a:rPr lang="es-CO" sz="2400" i="1" u="sng" dirty="0" smtClean="0">
                <a:solidFill>
                  <a:schemeClr val="accent2">
                    <a:lumMod val="50000"/>
                  </a:schemeClr>
                </a:solidFill>
                <a:latin typeface="Broadway" pitchFamily="82" charset="0"/>
              </a:rPr>
              <a:t>Mejores películas:</a:t>
            </a:r>
          </a:p>
          <a:p>
            <a:r>
              <a:rPr lang="es-CO" i="1" dirty="0" smtClean="0">
                <a:solidFill>
                  <a:schemeClr val="accent2">
                    <a:lumMod val="50000"/>
                  </a:schemeClr>
                </a:solidFill>
                <a:latin typeface="Broadway" pitchFamily="82" charset="0"/>
              </a:rPr>
              <a:t>En busca del Arca perdida</a:t>
            </a:r>
            <a:r>
              <a:rPr lang="es-CO" dirty="0" smtClean="0">
                <a:solidFill>
                  <a:schemeClr val="accent2">
                    <a:lumMod val="50000"/>
                  </a:schemeClr>
                </a:solidFill>
                <a:latin typeface="Broadway" pitchFamily="82" charset="0"/>
              </a:rPr>
              <a:t> (1981), </a:t>
            </a:r>
            <a:r>
              <a:rPr lang="es-CO" i="1" dirty="0" smtClean="0">
                <a:solidFill>
                  <a:schemeClr val="accent2">
                    <a:lumMod val="50000"/>
                  </a:schemeClr>
                </a:solidFill>
                <a:latin typeface="Broadway" pitchFamily="82" charset="0"/>
              </a:rPr>
              <a:t>Terminator</a:t>
            </a:r>
            <a:r>
              <a:rPr lang="es-CO" dirty="0" smtClean="0">
                <a:solidFill>
                  <a:schemeClr val="accent2">
                    <a:lumMod val="50000"/>
                  </a:schemeClr>
                </a:solidFill>
                <a:latin typeface="Broadway" pitchFamily="82" charset="0"/>
              </a:rPr>
              <a:t> (1984), E.T.(1982), </a:t>
            </a:r>
            <a:r>
              <a:rPr lang="es-CO" i="1" dirty="0" smtClean="0">
                <a:solidFill>
                  <a:schemeClr val="accent2">
                    <a:lumMod val="50000"/>
                  </a:schemeClr>
                </a:solidFill>
                <a:latin typeface="Broadway" pitchFamily="82" charset="0"/>
              </a:rPr>
              <a:t>Regreso al futuro</a:t>
            </a:r>
            <a:r>
              <a:rPr lang="es-CO" dirty="0" smtClean="0">
                <a:solidFill>
                  <a:schemeClr val="accent2">
                    <a:lumMod val="50000"/>
                  </a:schemeClr>
                </a:solidFill>
                <a:latin typeface="Broadway" pitchFamily="82" charset="0"/>
              </a:rPr>
              <a:t> (1985), Rambo (1982), The terminator (1984)</a:t>
            </a:r>
            <a:endParaRPr lang="es-CO" dirty="0">
              <a:solidFill>
                <a:schemeClr val="accent2">
                  <a:lumMod val="50000"/>
                </a:schemeClr>
              </a:solidFill>
              <a:latin typeface="Broadway" pitchFamily="82" charset="0"/>
            </a:endParaRPr>
          </a:p>
        </p:txBody>
      </p:sp>
      <p:pic>
        <p:nvPicPr>
          <p:cNvPr id="5123" name="Picture 3" descr="http://noticiaya.files.wordpress.com/2009/06/terminator.jpg"/>
          <p:cNvPicPr>
            <a:picLocks noChangeAspect="1" noChangeArrowheads="1"/>
          </p:cNvPicPr>
          <p:nvPr/>
        </p:nvPicPr>
        <p:blipFill>
          <a:blip r:embed="rId3"/>
          <a:srcRect/>
          <a:stretch>
            <a:fillRect/>
          </a:stretch>
        </p:blipFill>
        <p:spPr bwMode="auto">
          <a:xfrm rot="355477">
            <a:off x="3335339" y="4012210"/>
            <a:ext cx="3124548" cy="2499639"/>
          </a:xfrm>
          <a:prstGeom prst="rect">
            <a:avLst/>
          </a:prstGeom>
          <a:noFill/>
          <a:ln w="76200">
            <a:solidFill>
              <a:schemeClr val="accent6">
                <a:lumMod val="75000"/>
              </a:schemeClr>
            </a:solidFill>
          </a:ln>
        </p:spPr>
      </p:pic>
      <p:sp>
        <p:nvSpPr>
          <p:cNvPr id="8" name="7 Rectángulo"/>
          <p:cNvSpPr/>
          <p:nvPr/>
        </p:nvSpPr>
        <p:spPr>
          <a:xfrm>
            <a:off x="142844" y="-71462"/>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80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pic>
        <p:nvPicPr>
          <p:cNvPr id="5125" name="Picture 5" descr="http://opiniones.terra.es/tmp/swotti/cacheCMFTYM8=RW50ZXJ0YWLUBWVUDC1NB3ZPZXM=/imgRambo1.jpg"/>
          <p:cNvPicPr>
            <a:picLocks noChangeAspect="1" noChangeArrowheads="1"/>
          </p:cNvPicPr>
          <p:nvPr/>
        </p:nvPicPr>
        <p:blipFill>
          <a:blip r:embed="rId4"/>
          <a:srcRect/>
          <a:stretch>
            <a:fillRect/>
          </a:stretch>
        </p:blipFill>
        <p:spPr bwMode="auto">
          <a:xfrm rot="21310713">
            <a:off x="5840980" y="2773221"/>
            <a:ext cx="3201583" cy="2548460"/>
          </a:xfrm>
          <a:prstGeom prst="rect">
            <a:avLst/>
          </a:prstGeom>
          <a:noFill/>
          <a:ln w="76200">
            <a:solidFill>
              <a:schemeClr val="accent6">
                <a:lumMod val="75000"/>
              </a:schemeClr>
            </a:solidFill>
          </a:ln>
        </p:spPr>
      </p:pic>
      <p:sp>
        <p:nvSpPr>
          <p:cNvPr id="10" name="9 Rectángulo"/>
          <p:cNvSpPr/>
          <p:nvPr/>
        </p:nvSpPr>
        <p:spPr>
          <a:xfrm rot="21381952">
            <a:off x="67164" y="4153136"/>
            <a:ext cx="3286148" cy="1569660"/>
          </a:xfrm>
          <a:prstGeom prst="rect">
            <a:avLst/>
          </a:prstGeom>
          <a:ln w="76200">
            <a:solidFill>
              <a:schemeClr val="accent6">
                <a:lumMod val="75000"/>
              </a:schemeClr>
            </a:solidFill>
          </a:ln>
        </p:spPr>
        <p:txBody>
          <a:bodyPr wrap="square">
            <a:spAutoFit/>
          </a:bodyPr>
          <a:lstStyle/>
          <a:p>
            <a:pPr algn="ctr"/>
            <a:r>
              <a:rPr lang="en-US" sz="2400" u="sng" dirty="0" smtClean="0">
                <a:solidFill>
                  <a:schemeClr val="accent2">
                    <a:lumMod val="50000"/>
                  </a:schemeClr>
                </a:solidFill>
                <a:latin typeface="Broadway" pitchFamily="82" charset="0"/>
              </a:rPr>
              <a:t>Grandes maestros: </a:t>
            </a:r>
          </a:p>
          <a:p>
            <a:pPr algn="ctr"/>
            <a:r>
              <a:rPr lang="es-CO" dirty="0" smtClean="0">
                <a:solidFill>
                  <a:schemeClr val="accent2">
                    <a:lumMod val="50000"/>
                  </a:schemeClr>
                </a:solidFill>
                <a:latin typeface="Broadway" pitchFamily="82" charset="0"/>
              </a:rPr>
              <a:t>George Lucas, </a:t>
            </a:r>
            <a:r>
              <a:rPr lang="en-US" dirty="0" smtClean="0">
                <a:solidFill>
                  <a:schemeClr val="accent2">
                    <a:lumMod val="50000"/>
                  </a:schemeClr>
                </a:solidFill>
                <a:latin typeface="Broadway" pitchFamily="82" charset="0"/>
              </a:rPr>
              <a:t>Oliver Stone, Robert Redford, Hugh Hudson, Silvester Stalonne. </a:t>
            </a:r>
            <a:endParaRPr lang="es-ES_tradnl" dirty="0">
              <a:solidFill>
                <a:schemeClr val="accent2">
                  <a:lumMod val="50000"/>
                </a:schemeClr>
              </a:solidFill>
              <a:latin typeface="Broadway" pitchFamily="8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142844" y="-126523"/>
            <a:ext cx="6215106" cy="769441"/>
          </a:xfrm>
          <a:prstGeom prst="rect">
            <a:avLst/>
          </a:prstGeom>
          <a:noFill/>
        </p:spPr>
        <p:txBody>
          <a:bodyPr wrap="square" lIns="91440" tIns="45720" rIns="91440" bIns="45720">
            <a:spAutoFit/>
          </a:bodyPr>
          <a:lstStyle/>
          <a:p>
            <a:pPr algn="ctr"/>
            <a:r>
              <a:rPr lang="es-CO" sz="4400" b="1" dirty="0" smtClean="0">
                <a:ln w="38100">
                  <a:solidFill>
                    <a:srgbClr val="FF0000"/>
                  </a:solidFill>
                </a:ln>
                <a:solidFill>
                  <a:schemeClr val="accent2">
                    <a:lumMod val="50000"/>
                  </a:schemeClr>
                </a:solidFill>
                <a:latin typeface="Broadway" pitchFamily="82" charset="0"/>
              </a:rPr>
              <a:t>Cine de los años 90</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71406" y="642918"/>
            <a:ext cx="4786346" cy="3139321"/>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el cine de los noventa aportó grandes novedades, el mercado del VHS y de los vídeojuegos reforzó la importancia de las franquicias, que permitían una explotación diversificada del producto audiovisual en varios formatos. </a:t>
            </a:r>
          </a:p>
          <a:p>
            <a:pPr algn="ctr"/>
            <a:r>
              <a:rPr lang="es-CO" dirty="0" smtClean="0">
                <a:solidFill>
                  <a:schemeClr val="accent2">
                    <a:lumMod val="50000"/>
                  </a:schemeClr>
                </a:solidFill>
                <a:latin typeface="Broadway" pitchFamily="82" charset="0"/>
              </a:rPr>
              <a:t>Los efectos especiales acabaron convirtiéndose en el signo distintivo de la ciencia-ficción y el </a:t>
            </a:r>
            <a:r>
              <a:rPr lang="es-CO" i="1" dirty="0" smtClean="0">
                <a:solidFill>
                  <a:schemeClr val="accent2">
                    <a:lumMod val="50000"/>
                  </a:schemeClr>
                </a:solidFill>
                <a:latin typeface="Broadway" pitchFamily="82" charset="0"/>
              </a:rPr>
              <a:t>thriller</a:t>
            </a:r>
            <a:r>
              <a:rPr lang="es-CO" dirty="0" smtClean="0">
                <a:solidFill>
                  <a:schemeClr val="accent2">
                    <a:lumMod val="50000"/>
                  </a:schemeClr>
                </a:solidFill>
                <a:latin typeface="Broadway" pitchFamily="82" charset="0"/>
              </a:rPr>
              <a:t> de acción de los noventa. </a:t>
            </a:r>
            <a:endParaRPr lang="es-CO" dirty="0"/>
          </a:p>
        </p:txBody>
      </p:sp>
      <p:sp>
        <p:nvSpPr>
          <p:cNvPr id="5" name="4 Rectángulo"/>
          <p:cNvSpPr/>
          <p:nvPr/>
        </p:nvSpPr>
        <p:spPr>
          <a:xfrm rot="21379944">
            <a:off x="54381" y="3859092"/>
            <a:ext cx="4572000" cy="1846659"/>
          </a:xfrm>
          <a:prstGeom prst="rect">
            <a:avLst/>
          </a:prstGeom>
          <a:ln w="76200">
            <a:solidFill>
              <a:schemeClr val="accent6">
                <a:lumMod val="75000"/>
              </a:schemeClr>
            </a:solidFill>
          </a:ln>
        </p:spPr>
        <p:txBody>
          <a:bodyPr>
            <a:spAutoFit/>
          </a:bodyPr>
          <a:lstStyle/>
          <a:p>
            <a:pPr algn="ctr"/>
            <a:r>
              <a:rPr lang="es-CO" sz="2400" u="sng" dirty="0" smtClean="0">
                <a:solidFill>
                  <a:schemeClr val="accent2">
                    <a:lumMod val="50000"/>
                  </a:schemeClr>
                </a:solidFill>
                <a:latin typeface="Broadway" pitchFamily="82" charset="0"/>
              </a:rPr>
              <a:t>Mejores películas:</a:t>
            </a:r>
          </a:p>
          <a:p>
            <a:pPr algn="ctr"/>
            <a:r>
              <a:rPr lang="es-CO" dirty="0" smtClean="0">
                <a:solidFill>
                  <a:schemeClr val="accent2">
                    <a:lumMod val="50000"/>
                  </a:schemeClr>
                </a:solidFill>
                <a:latin typeface="Broadway" pitchFamily="82" charset="0"/>
              </a:rPr>
              <a:t>La lista de Schindler (1993), Parque Jurásico(1993), Titanic (1997), La bella y la bestia (1991), El Rey León (1994), Toy Story(1995), </a:t>
            </a:r>
            <a:r>
              <a:rPr lang="en-US" dirty="0" smtClean="0">
                <a:solidFill>
                  <a:schemeClr val="accent2">
                    <a:lumMod val="50000"/>
                  </a:schemeClr>
                </a:solidFill>
                <a:latin typeface="Broadway" pitchFamily="82" charset="0"/>
              </a:rPr>
              <a:t>Terminator 2(1991)</a:t>
            </a:r>
            <a:endParaRPr lang="es-CO" dirty="0">
              <a:solidFill>
                <a:schemeClr val="accent2">
                  <a:lumMod val="50000"/>
                </a:schemeClr>
              </a:solidFill>
              <a:latin typeface="Broadway" pitchFamily="82" charset="0"/>
            </a:endParaRPr>
          </a:p>
        </p:txBody>
      </p:sp>
      <p:pic>
        <p:nvPicPr>
          <p:cNvPr id="8" name="Picture 2" descr="http://manvshorse.files.wordpress.com/2008/05/schindlers-list.jpg"/>
          <p:cNvPicPr>
            <a:picLocks noChangeAspect="1" noChangeArrowheads="1"/>
          </p:cNvPicPr>
          <p:nvPr/>
        </p:nvPicPr>
        <p:blipFill>
          <a:blip r:embed="rId3"/>
          <a:srcRect/>
          <a:stretch>
            <a:fillRect/>
          </a:stretch>
        </p:blipFill>
        <p:spPr bwMode="auto">
          <a:xfrm rot="185154">
            <a:off x="5338744" y="2392858"/>
            <a:ext cx="3040993" cy="2027328"/>
          </a:xfrm>
          <a:prstGeom prst="rect">
            <a:avLst/>
          </a:prstGeom>
          <a:noFill/>
          <a:ln w="76200">
            <a:solidFill>
              <a:schemeClr val="accent6">
                <a:lumMod val="75000"/>
              </a:schemeClr>
            </a:solidFill>
          </a:ln>
        </p:spPr>
      </p:pic>
      <p:pic>
        <p:nvPicPr>
          <p:cNvPr id="4098" name="Picture 2" descr="http://1.bp.blogspot.com/_GsJ0PZjfZPw/SOGE9jZfz9I/AAAAAAAAA6o/oM--E4fgHXA/s400/toystory1.jpg"/>
          <p:cNvPicPr>
            <a:picLocks noChangeAspect="1" noChangeArrowheads="1"/>
          </p:cNvPicPr>
          <p:nvPr/>
        </p:nvPicPr>
        <p:blipFill>
          <a:blip r:embed="rId4"/>
          <a:srcRect/>
          <a:stretch>
            <a:fillRect/>
          </a:stretch>
        </p:blipFill>
        <p:spPr bwMode="auto">
          <a:xfrm rot="21415321">
            <a:off x="4637625" y="4523321"/>
            <a:ext cx="2649019" cy="2243875"/>
          </a:xfrm>
          <a:prstGeom prst="rect">
            <a:avLst/>
          </a:prstGeom>
          <a:noFill/>
          <a:ln w="76200">
            <a:solidFill>
              <a:schemeClr val="accent6">
                <a:lumMod val="75000"/>
              </a:schemeClr>
            </a:solidFill>
          </a:ln>
        </p:spPr>
      </p:pic>
      <p:pic>
        <p:nvPicPr>
          <p:cNvPr id="4100" name="Picture 4" descr="http://www.revistagamer.com/wp-content/uploads/2008/05/super-mario-bros-dx-big.gif"/>
          <p:cNvPicPr>
            <a:picLocks noChangeAspect="1" noChangeArrowheads="1"/>
          </p:cNvPicPr>
          <p:nvPr/>
        </p:nvPicPr>
        <p:blipFill>
          <a:blip r:embed="rId5"/>
          <a:srcRect/>
          <a:stretch>
            <a:fillRect/>
          </a:stretch>
        </p:blipFill>
        <p:spPr bwMode="auto">
          <a:xfrm rot="290117">
            <a:off x="7155260" y="4522137"/>
            <a:ext cx="2293922" cy="2064530"/>
          </a:xfrm>
          <a:prstGeom prst="rect">
            <a:avLst/>
          </a:prstGeom>
          <a:noFill/>
          <a:ln w="76200">
            <a:solidFill>
              <a:schemeClr val="accent6">
                <a:lumMod val="75000"/>
              </a:schemeClr>
            </a:solidFill>
          </a:ln>
        </p:spPr>
      </p:pic>
      <p:sp>
        <p:nvSpPr>
          <p:cNvPr id="11" name="10 CuadroTexto"/>
          <p:cNvSpPr txBox="1"/>
          <p:nvPr/>
        </p:nvSpPr>
        <p:spPr>
          <a:xfrm rot="195290">
            <a:off x="5522556" y="723063"/>
            <a:ext cx="3571900" cy="1600438"/>
          </a:xfrm>
          <a:prstGeom prst="rect">
            <a:avLst/>
          </a:prstGeom>
          <a:noFill/>
          <a:ln w="76200">
            <a:solidFill>
              <a:schemeClr val="accent6">
                <a:lumMod val="75000"/>
              </a:schemeClr>
            </a:solidFill>
          </a:ln>
        </p:spPr>
        <p:txBody>
          <a:bodyPr wrap="square" rtlCol="0">
            <a:spAutoFit/>
          </a:bodyPr>
          <a:lstStyle/>
          <a:p>
            <a:pPr algn="ctr"/>
            <a:r>
              <a:rPr lang="es-CO" sz="2400" u="sng" dirty="0" smtClean="0">
                <a:solidFill>
                  <a:schemeClr val="accent2">
                    <a:lumMod val="50000"/>
                  </a:schemeClr>
                </a:solidFill>
                <a:latin typeface="Broadway" pitchFamily="82" charset="0"/>
              </a:rPr>
              <a:t>Grandes maestros:</a:t>
            </a:r>
          </a:p>
          <a:p>
            <a:pPr algn="ctr"/>
            <a:r>
              <a:rPr lang="es-CO" dirty="0" smtClean="0">
                <a:solidFill>
                  <a:schemeClr val="accent2">
                    <a:lumMod val="50000"/>
                  </a:schemeClr>
                </a:solidFill>
                <a:latin typeface="Broadway" pitchFamily="82" charset="0"/>
              </a:rPr>
              <a:t>George Lucas, Steven Spielberg,  Tom Clancy, James Cameron, Steven Soderbergh, </a:t>
            </a:r>
            <a:r>
              <a:rPr lang="es-CO" dirty="0" smtClean="0">
                <a:latin typeface="Britannic Bold" pitchFamily="34" charset="0"/>
              </a:rPr>
              <a:t>, </a:t>
            </a:r>
            <a:r>
              <a:rPr lang="en-US" dirty="0" smtClean="0">
                <a:solidFill>
                  <a:schemeClr val="accent2">
                    <a:lumMod val="50000"/>
                  </a:schemeClr>
                </a:solidFill>
                <a:latin typeface="Broadway" pitchFamily="82" charset="0"/>
              </a:rPr>
              <a:t>Mel Gibson</a:t>
            </a:r>
            <a:r>
              <a:rPr lang="es-CO" dirty="0" smtClean="0">
                <a:solidFill>
                  <a:schemeClr val="accent2">
                    <a:lumMod val="50000"/>
                  </a:schemeClr>
                </a:solidFill>
                <a:latin typeface="Broadway" pitchFamily="82" charset="0"/>
              </a:rPr>
              <a:t>. </a:t>
            </a:r>
            <a:endParaRPr lang="es-CO" dirty="0">
              <a:solidFill>
                <a:schemeClr val="accent2">
                  <a:lumMod val="50000"/>
                </a:schemeClr>
              </a:solidFill>
              <a:latin typeface="Broadway" pitchFamily="8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solidFill>
              <a:schemeClr val="accent6">
                <a:lumMod val="75000"/>
              </a:schemeClr>
            </a:solidFill>
            <a:miter lim="800000"/>
            <a:headEnd/>
            <a:tailEnd/>
          </a:ln>
        </p:spPr>
      </p:pic>
      <p:sp>
        <p:nvSpPr>
          <p:cNvPr id="3" name="2 Rectángulo"/>
          <p:cNvSpPr/>
          <p:nvPr/>
        </p:nvSpPr>
        <p:spPr>
          <a:xfrm>
            <a:off x="71406" y="-71462"/>
            <a:ext cx="6215106" cy="769441"/>
          </a:xfrm>
          <a:prstGeom prst="rect">
            <a:avLst/>
          </a:prstGeom>
          <a:noFill/>
        </p:spPr>
        <p:txBody>
          <a:bodyPr wrap="square" lIns="91440" tIns="45720" rIns="91440" bIns="45720">
            <a:spAutoFit/>
          </a:bodyPr>
          <a:lstStyle/>
          <a:p>
            <a:pPr algn="ctr"/>
            <a:r>
              <a:rPr lang="es-CO" sz="4400" b="1" cap="none" spc="0" dirty="0" smtClean="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El Nuevo Milenio</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4" name="3 Rectángulo"/>
          <p:cNvSpPr/>
          <p:nvPr/>
        </p:nvSpPr>
        <p:spPr>
          <a:xfrm>
            <a:off x="428596" y="1142984"/>
            <a:ext cx="4572000" cy="2862322"/>
          </a:xfrm>
          <a:prstGeom prst="rect">
            <a:avLst/>
          </a:prstGeom>
          <a:ln w="76200">
            <a:solidFill>
              <a:schemeClr val="accent6">
                <a:lumMod val="75000"/>
              </a:schemeClr>
            </a:solidFill>
          </a:ln>
        </p:spPr>
        <p:txBody>
          <a:bodyPr>
            <a:spAutoFit/>
          </a:bodyPr>
          <a:lstStyle/>
          <a:p>
            <a:pPr algn="ctr"/>
            <a:r>
              <a:rPr lang="es-CO" dirty="0" smtClean="0">
                <a:solidFill>
                  <a:schemeClr val="accent2">
                    <a:lumMod val="50000"/>
                  </a:schemeClr>
                </a:solidFill>
                <a:latin typeface="Broadway" pitchFamily="82" charset="0"/>
              </a:rPr>
              <a:t>el cine del año 2000 se enfrenta a retos crecientes. Retos que son consecuencia de nuevas circunstancias sociales y tecnológicas, y que ponen a prueba la imaginación y la capacidad adaptativa del sector.</a:t>
            </a:r>
          </a:p>
          <a:p>
            <a:pPr algn="ctr"/>
            <a:r>
              <a:rPr lang="es-CO" dirty="0" smtClean="0">
                <a:solidFill>
                  <a:schemeClr val="accent2">
                    <a:lumMod val="50000"/>
                  </a:schemeClr>
                </a:solidFill>
                <a:latin typeface="Broadway" pitchFamily="82" charset="0"/>
              </a:rPr>
              <a:t>la afluencia a los cines decrece en todo el mundo por la aparición de DVD, piratería y la red.</a:t>
            </a:r>
            <a:endParaRPr lang="es-CO" dirty="0">
              <a:solidFill>
                <a:schemeClr val="accent2">
                  <a:lumMod val="50000"/>
                </a:schemeClr>
              </a:solidFill>
              <a:latin typeface="Broadway" pitchFamily="82" charset="0"/>
            </a:endParaRPr>
          </a:p>
        </p:txBody>
      </p:sp>
      <p:sp>
        <p:nvSpPr>
          <p:cNvPr id="5" name="4 Rectángulo"/>
          <p:cNvSpPr/>
          <p:nvPr/>
        </p:nvSpPr>
        <p:spPr>
          <a:xfrm rot="21416911">
            <a:off x="253464" y="4311216"/>
            <a:ext cx="3663493" cy="1569660"/>
          </a:xfrm>
          <a:prstGeom prst="rect">
            <a:avLst/>
          </a:prstGeom>
          <a:ln w="76200">
            <a:solidFill>
              <a:schemeClr val="accent6">
                <a:lumMod val="75000"/>
              </a:schemeClr>
            </a:solidFill>
          </a:ln>
        </p:spPr>
        <p:txBody>
          <a:bodyPr wrap="square">
            <a:spAutoFit/>
          </a:bodyPr>
          <a:lstStyle/>
          <a:p>
            <a:pPr algn="ctr"/>
            <a:r>
              <a:rPr lang="es-ES" sz="2400" b="1" u="sng" dirty="0" smtClean="0">
                <a:solidFill>
                  <a:schemeClr val="accent2">
                    <a:lumMod val="50000"/>
                  </a:schemeClr>
                </a:solidFill>
                <a:latin typeface="Broadway" pitchFamily="82" charset="0"/>
              </a:rPr>
              <a:t>Mejores películas: </a:t>
            </a:r>
          </a:p>
          <a:p>
            <a:pPr algn="ctr"/>
            <a:r>
              <a:rPr lang="es-ES" dirty="0" smtClean="0">
                <a:solidFill>
                  <a:schemeClr val="accent2">
                    <a:lumMod val="50000"/>
                  </a:schemeClr>
                </a:solidFill>
                <a:latin typeface="Broadway" pitchFamily="82" charset="0"/>
              </a:rPr>
              <a:t>Gladiador, La pasión de Cristo, Matrix, Harry Potter, El señor de los anillos, Piratas del caribe</a:t>
            </a:r>
            <a:r>
              <a:rPr lang="es-ES_tradnl" dirty="0" smtClean="0">
                <a:solidFill>
                  <a:schemeClr val="accent2">
                    <a:lumMod val="50000"/>
                  </a:schemeClr>
                </a:solidFill>
                <a:latin typeface="Broadway" pitchFamily="82" charset="0"/>
              </a:rPr>
              <a:t>.</a:t>
            </a:r>
            <a:endParaRPr lang="es-ES_tradnl" dirty="0">
              <a:solidFill>
                <a:schemeClr val="accent2">
                  <a:lumMod val="50000"/>
                </a:schemeClr>
              </a:solidFill>
              <a:latin typeface="Broadway" pitchFamily="82" charset="0"/>
            </a:endParaRPr>
          </a:p>
        </p:txBody>
      </p:sp>
      <p:sp>
        <p:nvSpPr>
          <p:cNvPr id="6" name="5 Rectángulo"/>
          <p:cNvSpPr/>
          <p:nvPr/>
        </p:nvSpPr>
        <p:spPr>
          <a:xfrm rot="164422">
            <a:off x="5468241" y="797055"/>
            <a:ext cx="3500462" cy="1714512"/>
          </a:xfrm>
          <a:prstGeom prst="rect">
            <a:avLst/>
          </a:prstGeom>
          <a:ln w="76200">
            <a:solidFill>
              <a:schemeClr val="accent6">
                <a:lumMod val="75000"/>
              </a:schemeClr>
            </a:solidFill>
          </a:ln>
        </p:spPr>
        <p:txBody>
          <a:bodyPr wrap="square">
            <a:spAutoFit/>
          </a:bodyPr>
          <a:lstStyle/>
          <a:p>
            <a:pPr algn="ctr"/>
            <a:r>
              <a:rPr lang="en-US" sz="2400" b="1" u="sng" dirty="0" smtClean="0">
                <a:solidFill>
                  <a:schemeClr val="accent2">
                    <a:lumMod val="50000"/>
                  </a:schemeClr>
                </a:solidFill>
                <a:latin typeface="Broadway" pitchFamily="82" charset="0"/>
              </a:rPr>
              <a:t>Grandes maestros: </a:t>
            </a:r>
          </a:p>
          <a:p>
            <a:pPr algn="ctr"/>
            <a:r>
              <a:rPr lang="en-US" sz="2400" u="sng" dirty="0" smtClean="0">
                <a:solidFill>
                  <a:schemeClr val="accent2">
                    <a:lumMod val="50000"/>
                  </a:schemeClr>
                </a:solidFill>
                <a:latin typeface="Broadway" pitchFamily="82" charset="0"/>
              </a:rPr>
              <a:t> </a:t>
            </a:r>
            <a:r>
              <a:rPr lang="en-US" dirty="0" smtClean="0">
                <a:solidFill>
                  <a:schemeClr val="accent2">
                    <a:lumMod val="50000"/>
                  </a:schemeClr>
                </a:solidFill>
                <a:latin typeface="Broadway" pitchFamily="82" charset="0"/>
              </a:rPr>
              <a:t>Mel Gibson, </a:t>
            </a:r>
            <a:r>
              <a:rPr lang="es-CO" dirty="0" smtClean="0">
                <a:solidFill>
                  <a:schemeClr val="accent2">
                    <a:lumMod val="50000"/>
                  </a:schemeClr>
                </a:solidFill>
                <a:latin typeface="Broadway" pitchFamily="82" charset="0"/>
              </a:rPr>
              <a:t>Alejandro Amenábar,</a:t>
            </a:r>
            <a:r>
              <a:rPr lang="en-US" dirty="0" smtClean="0">
                <a:solidFill>
                  <a:schemeClr val="accent2">
                    <a:lumMod val="50000"/>
                  </a:schemeClr>
                </a:solidFill>
                <a:latin typeface="Broadway" pitchFamily="82" charset="0"/>
              </a:rPr>
              <a:t> Joel Coen,  Benito Zambrano, Peter Jackson. </a:t>
            </a:r>
            <a:endParaRPr lang="es-ES_tradnl" dirty="0">
              <a:solidFill>
                <a:schemeClr val="accent2">
                  <a:lumMod val="50000"/>
                </a:schemeClr>
              </a:solidFill>
              <a:latin typeface="Broadway" pitchFamily="82" charset="0"/>
            </a:endParaRPr>
          </a:p>
        </p:txBody>
      </p:sp>
      <p:pic>
        <p:nvPicPr>
          <p:cNvPr id="3074" name="Picture 2" descr="http://www.harrymedia.com/img/data/media/82/promohpfilm.jpg"/>
          <p:cNvPicPr>
            <a:picLocks noChangeAspect="1" noChangeArrowheads="1"/>
          </p:cNvPicPr>
          <p:nvPr/>
        </p:nvPicPr>
        <p:blipFill>
          <a:blip r:embed="rId3"/>
          <a:srcRect/>
          <a:stretch>
            <a:fillRect/>
          </a:stretch>
        </p:blipFill>
        <p:spPr bwMode="auto">
          <a:xfrm rot="21428762">
            <a:off x="5904853" y="2431201"/>
            <a:ext cx="3012149" cy="1961662"/>
          </a:xfrm>
          <a:prstGeom prst="rect">
            <a:avLst/>
          </a:prstGeom>
          <a:noFill/>
          <a:ln w="76200">
            <a:solidFill>
              <a:schemeClr val="accent6">
                <a:lumMod val="75000"/>
              </a:schemeClr>
            </a:solidFill>
          </a:ln>
        </p:spPr>
      </p:pic>
      <p:pic>
        <p:nvPicPr>
          <p:cNvPr id="3076" name="Picture 4" descr="http://politicamenteconservador.blogia.com/upload/20060818041914-el-senor-de-los-anillos2.jpg"/>
          <p:cNvPicPr>
            <a:picLocks noChangeAspect="1" noChangeArrowheads="1"/>
          </p:cNvPicPr>
          <p:nvPr/>
        </p:nvPicPr>
        <p:blipFill>
          <a:blip r:embed="rId4"/>
          <a:srcRect/>
          <a:stretch>
            <a:fillRect/>
          </a:stretch>
        </p:blipFill>
        <p:spPr bwMode="auto">
          <a:xfrm rot="21257727">
            <a:off x="3905469" y="3892626"/>
            <a:ext cx="2266834" cy="2513120"/>
          </a:xfrm>
          <a:prstGeom prst="rect">
            <a:avLst/>
          </a:prstGeom>
          <a:noFill/>
          <a:ln w="76200">
            <a:solidFill>
              <a:schemeClr val="accent6">
                <a:lumMod val="75000"/>
              </a:schemeClr>
            </a:solidFill>
          </a:ln>
        </p:spPr>
      </p:pic>
      <p:pic>
        <p:nvPicPr>
          <p:cNvPr id="3080" name="Picture 8" descr="http://espaciodefe.files.wordpress.com/2009/10/la-pasion-de-cristo.jpg"/>
          <p:cNvPicPr>
            <a:picLocks noChangeAspect="1" noChangeArrowheads="1"/>
          </p:cNvPicPr>
          <p:nvPr/>
        </p:nvPicPr>
        <p:blipFill>
          <a:blip r:embed="rId5"/>
          <a:srcRect/>
          <a:stretch>
            <a:fillRect/>
          </a:stretch>
        </p:blipFill>
        <p:spPr bwMode="auto">
          <a:xfrm rot="305155">
            <a:off x="6000413" y="4560872"/>
            <a:ext cx="3060972" cy="1999835"/>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3 CuadroTexto"/>
          <p:cNvSpPr txBox="1"/>
          <p:nvPr/>
        </p:nvSpPr>
        <p:spPr>
          <a:xfrm rot="181906">
            <a:off x="4523753" y="880579"/>
            <a:ext cx="4344047" cy="2585323"/>
          </a:xfrm>
          <a:prstGeom prst="rect">
            <a:avLst/>
          </a:prstGeom>
          <a:noFill/>
          <a:ln w="76200">
            <a:solidFill>
              <a:schemeClr val="accent6">
                <a:lumMod val="75000"/>
              </a:schemeClr>
            </a:solidFill>
          </a:ln>
        </p:spPr>
        <p:txBody>
          <a:bodyPr wrap="square" rtlCol="0">
            <a:spAutoFit/>
          </a:bodyPr>
          <a:lstStyle/>
          <a:p>
            <a:pPr algn="ctr"/>
            <a:r>
              <a:rPr lang="es-ES" b="1" dirty="0" smtClean="0">
                <a:solidFill>
                  <a:schemeClr val="accent2">
                    <a:lumMod val="50000"/>
                  </a:schemeClr>
                </a:solidFill>
                <a:latin typeface="Broadway" pitchFamily="82" charset="0"/>
              </a:rPr>
              <a:t>Guión</a:t>
            </a:r>
            <a:r>
              <a:rPr lang="es-ES" dirty="0" smtClean="0">
                <a:solidFill>
                  <a:schemeClr val="accent2">
                    <a:lumMod val="50000"/>
                  </a:schemeClr>
                </a:solidFill>
                <a:latin typeface="Broadway" pitchFamily="82" charset="0"/>
              </a:rPr>
              <a:t>: </a:t>
            </a:r>
          </a:p>
          <a:p>
            <a:pPr algn="ctr"/>
            <a:r>
              <a:rPr lang="es-ES" dirty="0" smtClean="0">
                <a:solidFill>
                  <a:schemeClr val="accent2">
                    <a:lumMod val="50000"/>
                  </a:schemeClr>
                </a:solidFill>
                <a:latin typeface="Broadway" pitchFamily="82" charset="0"/>
              </a:rPr>
              <a:t>El guionista es la persona </a:t>
            </a:r>
          </a:p>
          <a:p>
            <a:pPr algn="ctr"/>
            <a:r>
              <a:rPr lang="es-ES" dirty="0" smtClean="0">
                <a:solidFill>
                  <a:schemeClr val="accent2">
                    <a:lumMod val="50000"/>
                  </a:schemeClr>
                </a:solidFill>
                <a:latin typeface="Broadway" pitchFamily="82" charset="0"/>
              </a:rPr>
              <a:t>encargada de confeccionar el guion, ya sea Una historia original, una adaptación de un guión precedente o de otra obra literaria</a:t>
            </a:r>
            <a:r>
              <a:rPr lang="es-ES_tradnl" dirty="0" smtClean="0">
                <a:solidFill>
                  <a:schemeClr val="accent2">
                    <a:lumMod val="50000"/>
                  </a:schemeClr>
                </a:solidFill>
                <a:latin typeface="Broadway" pitchFamily="82" charset="0"/>
              </a:rPr>
              <a:t>. </a:t>
            </a:r>
            <a:r>
              <a:rPr lang="es-ES" dirty="0" smtClean="0">
                <a:solidFill>
                  <a:schemeClr val="accent2">
                    <a:lumMod val="50000"/>
                  </a:schemeClr>
                </a:solidFill>
                <a:latin typeface="Broadway" pitchFamily="82" charset="0"/>
              </a:rPr>
              <a:t>El papel del guionista es muy importante, pues su trabajo es la base de todo el proyecto, </a:t>
            </a:r>
          </a:p>
        </p:txBody>
      </p:sp>
      <p:sp>
        <p:nvSpPr>
          <p:cNvPr id="5" name="4 CuadroTexto"/>
          <p:cNvSpPr txBox="1"/>
          <p:nvPr/>
        </p:nvSpPr>
        <p:spPr>
          <a:xfrm rot="21444719">
            <a:off x="68661" y="663577"/>
            <a:ext cx="4344047" cy="2862322"/>
          </a:xfrm>
          <a:prstGeom prst="rect">
            <a:avLst/>
          </a:prstGeom>
          <a:noFill/>
          <a:ln w="76200">
            <a:solidFill>
              <a:schemeClr val="accent6">
                <a:lumMod val="75000"/>
              </a:schemeClr>
            </a:solidFill>
          </a:ln>
        </p:spPr>
        <p:txBody>
          <a:bodyPr wrap="square" rtlCol="0">
            <a:spAutoFit/>
          </a:bodyPr>
          <a:lstStyle/>
          <a:p>
            <a:pPr algn="ctr"/>
            <a:r>
              <a:rPr lang="es-ES" b="1" dirty="0" smtClean="0">
                <a:solidFill>
                  <a:schemeClr val="accent2">
                    <a:lumMod val="50000"/>
                  </a:schemeClr>
                </a:solidFill>
                <a:latin typeface="Broadway" pitchFamily="82" charset="0"/>
              </a:rPr>
              <a:t>Sonido</a:t>
            </a:r>
            <a:r>
              <a:rPr lang="es-ES" dirty="0" smtClean="0">
                <a:solidFill>
                  <a:schemeClr val="accent2">
                    <a:lumMod val="50000"/>
                  </a:schemeClr>
                </a:solidFill>
                <a:latin typeface="Broadway" pitchFamily="82" charset="0"/>
              </a:rPr>
              <a:t>. </a:t>
            </a:r>
          </a:p>
          <a:p>
            <a:pPr algn="ctr"/>
            <a:r>
              <a:rPr lang="es-ES" dirty="0" smtClean="0">
                <a:solidFill>
                  <a:schemeClr val="accent2">
                    <a:lumMod val="50000"/>
                  </a:schemeClr>
                </a:solidFill>
                <a:latin typeface="Broadway" pitchFamily="82" charset="0"/>
              </a:rPr>
              <a:t>Los encargados del sonido cinematográfico son el</a:t>
            </a:r>
          </a:p>
          <a:p>
            <a:pPr algn="ctr"/>
            <a:r>
              <a:rPr lang="es-ES" dirty="0" smtClean="0">
                <a:solidFill>
                  <a:schemeClr val="accent2">
                    <a:lumMod val="50000"/>
                  </a:schemeClr>
                </a:solidFill>
                <a:latin typeface="Broadway" pitchFamily="82" charset="0"/>
              </a:rPr>
              <a:t>sonidista y los microfonistas.</a:t>
            </a:r>
          </a:p>
          <a:p>
            <a:pPr algn="ctr"/>
            <a:r>
              <a:rPr lang="es-ES" dirty="0" smtClean="0">
                <a:solidFill>
                  <a:schemeClr val="accent2">
                    <a:lumMod val="50000"/>
                  </a:schemeClr>
                </a:solidFill>
                <a:latin typeface="Broadway" pitchFamily="82" charset="0"/>
              </a:rPr>
              <a:t> En la postproducción se suman </a:t>
            </a:r>
          </a:p>
          <a:p>
            <a:pPr algn="ctr"/>
            <a:r>
              <a:rPr lang="es-ES" dirty="0" smtClean="0">
                <a:solidFill>
                  <a:schemeClr val="accent2">
                    <a:lumMod val="50000"/>
                  </a:schemeClr>
                </a:solidFill>
                <a:latin typeface="Broadway" pitchFamily="82" charset="0"/>
              </a:rPr>
              <a:t>el editor de sonido, el compositor</a:t>
            </a:r>
          </a:p>
          <a:p>
            <a:pPr algn="ctr"/>
            <a:r>
              <a:rPr lang="es-ES" dirty="0" smtClean="0">
                <a:solidFill>
                  <a:schemeClr val="accent2">
                    <a:lumMod val="50000"/>
                  </a:schemeClr>
                </a:solidFill>
                <a:latin typeface="Broadway" pitchFamily="82" charset="0"/>
              </a:rPr>
              <a:t>de la música incidental y los artistas de efectos sonoros y de </a:t>
            </a:r>
          </a:p>
          <a:p>
            <a:pPr algn="ctr"/>
            <a:r>
              <a:rPr lang="es-ES" dirty="0" smtClean="0">
                <a:solidFill>
                  <a:schemeClr val="accent2">
                    <a:lumMod val="50000"/>
                  </a:schemeClr>
                </a:solidFill>
                <a:latin typeface="Broadway" pitchFamily="82" charset="0"/>
              </a:rPr>
              <a:t>doblaje, para generar la</a:t>
            </a:r>
          </a:p>
          <a:p>
            <a:pPr algn="ctr"/>
            <a:r>
              <a:rPr lang="es-ES" dirty="0" smtClean="0">
                <a:solidFill>
                  <a:schemeClr val="accent2">
                    <a:lumMod val="50000"/>
                  </a:schemeClr>
                </a:solidFill>
                <a:latin typeface="Broadway" pitchFamily="82" charset="0"/>
              </a:rPr>
              <a:t> banda sonora original.</a:t>
            </a:r>
          </a:p>
        </p:txBody>
      </p:sp>
      <p:sp>
        <p:nvSpPr>
          <p:cNvPr id="6" name="5 CuadroTexto"/>
          <p:cNvSpPr txBox="1"/>
          <p:nvPr/>
        </p:nvSpPr>
        <p:spPr>
          <a:xfrm>
            <a:off x="2071670" y="4071942"/>
            <a:ext cx="4344047" cy="2585323"/>
          </a:xfrm>
          <a:prstGeom prst="rect">
            <a:avLst/>
          </a:prstGeom>
          <a:noFill/>
          <a:ln w="76200">
            <a:solidFill>
              <a:schemeClr val="accent6">
                <a:lumMod val="75000"/>
              </a:schemeClr>
            </a:solidFill>
          </a:ln>
        </p:spPr>
        <p:txBody>
          <a:bodyPr wrap="square" rtlCol="0">
            <a:spAutoFit/>
          </a:bodyPr>
          <a:lstStyle/>
          <a:p>
            <a:pPr algn="ctr"/>
            <a:r>
              <a:rPr lang="es-ES" b="1" dirty="0" smtClean="0">
                <a:solidFill>
                  <a:schemeClr val="accent2">
                    <a:lumMod val="50000"/>
                  </a:schemeClr>
                </a:solidFill>
                <a:latin typeface="Broadway" pitchFamily="82" charset="0"/>
              </a:rPr>
              <a:t>Fotografía:</a:t>
            </a:r>
            <a:endParaRPr lang="es-ES" dirty="0" smtClean="0">
              <a:solidFill>
                <a:schemeClr val="accent2">
                  <a:lumMod val="50000"/>
                </a:schemeClr>
              </a:solidFill>
              <a:latin typeface="Broadway" pitchFamily="82" charset="0"/>
            </a:endParaRPr>
          </a:p>
          <a:p>
            <a:pPr algn="ctr"/>
            <a:r>
              <a:rPr lang="es-ES" dirty="0" smtClean="0">
                <a:solidFill>
                  <a:schemeClr val="accent2">
                    <a:lumMod val="50000"/>
                  </a:schemeClr>
                </a:solidFill>
                <a:latin typeface="Broadway" pitchFamily="82" charset="0"/>
              </a:rPr>
              <a:t>El director de la fotografía </a:t>
            </a:r>
          </a:p>
          <a:p>
            <a:pPr algn="ctr"/>
            <a:r>
              <a:rPr lang="es-ES" dirty="0" smtClean="0">
                <a:solidFill>
                  <a:schemeClr val="accent2">
                    <a:lumMod val="50000"/>
                  </a:schemeClr>
                </a:solidFill>
                <a:latin typeface="Broadway" pitchFamily="82" charset="0"/>
              </a:rPr>
              <a:t>es la persona que determina </a:t>
            </a:r>
          </a:p>
          <a:p>
            <a:pPr algn="ctr"/>
            <a:r>
              <a:rPr lang="es-ES" dirty="0" smtClean="0">
                <a:solidFill>
                  <a:schemeClr val="accent2">
                    <a:lumMod val="50000"/>
                  </a:schemeClr>
                </a:solidFill>
                <a:latin typeface="Broadway" pitchFamily="82" charset="0"/>
              </a:rPr>
              <a:t>cómo se va a ver la película, </a:t>
            </a:r>
          </a:p>
          <a:p>
            <a:pPr algn="ctr"/>
            <a:r>
              <a:rPr lang="es-ES" dirty="0" smtClean="0">
                <a:solidFill>
                  <a:schemeClr val="accent2">
                    <a:lumMod val="50000"/>
                  </a:schemeClr>
                </a:solidFill>
                <a:latin typeface="Broadway" pitchFamily="82" charset="0"/>
              </a:rPr>
              <a:t>es decir, es quien determina, </a:t>
            </a:r>
          </a:p>
          <a:p>
            <a:pPr algn="ctr"/>
            <a:r>
              <a:rPr lang="es-ES" dirty="0" smtClean="0">
                <a:solidFill>
                  <a:schemeClr val="accent2">
                    <a:lumMod val="50000"/>
                  </a:schemeClr>
                </a:solidFill>
                <a:latin typeface="Broadway" pitchFamily="82" charset="0"/>
              </a:rPr>
              <a:t>en función de las exigencias </a:t>
            </a:r>
          </a:p>
          <a:p>
            <a:pPr algn="ctr"/>
            <a:r>
              <a:rPr lang="es-ES" dirty="0" smtClean="0">
                <a:solidFill>
                  <a:schemeClr val="accent2">
                    <a:lumMod val="50000"/>
                  </a:schemeClr>
                </a:solidFill>
                <a:latin typeface="Broadway" pitchFamily="82" charset="0"/>
              </a:rPr>
              <a:t>del director y de la historia, </a:t>
            </a:r>
          </a:p>
          <a:p>
            <a:pPr algn="ctr"/>
            <a:r>
              <a:rPr lang="es-ES" dirty="0" smtClean="0">
                <a:solidFill>
                  <a:schemeClr val="accent2">
                    <a:lumMod val="50000"/>
                  </a:schemeClr>
                </a:solidFill>
                <a:latin typeface="Broadway" pitchFamily="82" charset="0"/>
              </a:rPr>
              <a:t>los aspectos visuales </a:t>
            </a:r>
          </a:p>
          <a:p>
            <a:pPr algn="ctr"/>
            <a:r>
              <a:rPr lang="es-ES" dirty="0" smtClean="0">
                <a:solidFill>
                  <a:schemeClr val="accent2">
                    <a:lumMod val="50000"/>
                  </a:schemeClr>
                </a:solidFill>
                <a:latin typeface="Broadway" pitchFamily="82" charset="0"/>
              </a:rPr>
              <a:t>de la película.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71462"/>
            <a:ext cx="9144000" cy="6858000"/>
          </a:xfrm>
          <a:prstGeom prst="rect">
            <a:avLst/>
          </a:prstGeom>
          <a:noFill/>
          <a:ln w="9525">
            <a:noFill/>
            <a:miter lim="800000"/>
            <a:headEnd/>
            <a:tailEnd/>
          </a:ln>
        </p:spPr>
      </p:pic>
      <p:sp>
        <p:nvSpPr>
          <p:cNvPr id="3" name="2 Rectángulo"/>
          <p:cNvSpPr/>
          <p:nvPr/>
        </p:nvSpPr>
        <p:spPr>
          <a:xfrm rot="21449512">
            <a:off x="78400" y="1965760"/>
            <a:ext cx="5034820" cy="3693319"/>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Los Premios de la Academia, mejor conocidos como los Óscar, son los premios cinematográficos otorgados anualmente cada mes de febrero por la academia de las Artes y las Ciencias Cinematográficas en Los Ángeles, California.</a:t>
            </a:r>
          </a:p>
          <a:p>
            <a:pPr algn="ctr"/>
            <a:r>
              <a:rPr lang="es-CO" dirty="0" smtClean="0">
                <a:solidFill>
                  <a:schemeClr val="accent2">
                    <a:lumMod val="50000"/>
                  </a:schemeClr>
                </a:solidFill>
                <a:latin typeface="Broadway" pitchFamily="82" charset="0"/>
              </a:rPr>
              <a:t>Son propuestos para el Óscar cinco posibles ganadores. Esta nominación  la realizan los miembros de la Academia, que pertenecen a la misma especialidad de los candidatos al premio. </a:t>
            </a:r>
            <a:endParaRPr lang="es-CO" dirty="0"/>
          </a:p>
        </p:txBody>
      </p:sp>
      <p:pic>
        <p:nvPicPr>
          <p:cNvPr id="47105" name="Picture 1"/>
          <p:cNvPicPr>
            <a:picLocks noChangeAspect="1" noChangeArrowheads="1"/>
          </p:cNvPicPr>
          <p:nvPr/>
        </p:nvPicPr>
        <p:blipFill>
          <a:blip r:embed="rId3"/>
          <a:srcRect/>
          <a:stretch>
            <a:fillRect/>
          </a:stretch>
        </p:blipFill>
        <p:spPr bwMode="auto">
          <a:xfrm rot="179013">
            <a:off x="7360095" y="1039024"/>
            <a:ext cx="1577137" cy="3138015"/>
          </a:xfrm>
          <a:prstGeom prst="rect">
            <a:avLst/>
          </a:prstGeom>
          <a:noFill/>
          <a:ln w="76200">
            <a:solidFill>
              <a:schemeClr val="accent6">
                <a:lumMod val="75000"/>
              </a:schemeClr>
            </a:solidFill>
            <a:miter lim="800000"/>
            <a:headEnd/>
            <a:tailEnd/>
          </a:ln>
          <a:effectLst/>
        </p:spPr>
      </p:pic>
      <p:sp>
        <p:nvSpPr>
          <p:cNvPr id="7" name="6 Rectángulo"/>
          <p:cNvSpPr/>
          <p:nvPr/>
        </p:nvSpPr>
        <p:spPr>
          <a:xfrm>
            <a:off x="142844" y="1071546"/>
            <a:ext cx="2643206" cy="785818"/>
          </a:xfrm>
          <a:prstGeom prst="rect">
            <a:avLst/>
          </a:prstGeom>
          <a:noFill/>
        </p:spPr>
        <p:txBody>
          <a:bodyPr wrap="square" lIns="91440" tIns="45720" rIns="91440" bIns="45720">
            <a:spAutoFit/>
          </a:bodyPr>
          <a:lstStyle/>
          <a:p>
            <a:pPr algn="ctr"/>
            <a:r>
              <a:rPr lang="es-CO" sz="4400" b="1" cap="none" spc="0" dirty="0" smtClean="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OSCAR</a:t>
            </a:r>
            <a:endParaRPr lang="es-AR" sz="4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sp>
        <p:nvSpPr>
          <p:cNvPr id="8" name="5 Rectángulo"/>
          <p:cNvSpPr/>
          <p:nvPr/>
        </p:nvSpPr>
        <p:spPr>
          <a:xfrm>
            <a:off x="2428860" y="-142900"/>
            <a:ext cx="4714908" cy="1200329"/>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Premios</a:t>
            </a:r>
            <a:r>
              <a:rPr lang="es-ES" sz="4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 </a:t>
            </a:r>
            <a:endParaRPr lang="es-ES" sz="4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pic>
        <p:nvPicPr>
          <p:cNvPr id="47107" name="Picture 3" descr="http://www.cinefilo.es/wp/wp-content/uploads/oscars2009p.jpg"/>
          <p:cNvPicPr>
            <a:picLocks noChangeAspect="1" noChangeArrowheads="1"/>
          </p:cNvPicPr>
          <p:nvPr/>
        </p:nvPicPr>
        <p:blipFill>
          <a:blip r:embed="rId4"/>
          <a:srcRect/>
          <a:stretch>
            <a:fillRect/>
          </a:stretch>
        </p:blipFill>
        <p:spPr bwMode="auto">
          <a:xfrm rot="21267156">
            <a:off x="5420469" y="3393689"/>
            <a:ext cx="2365360" cy="2888758"/>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5" name="4 CuadroTexto"/>
          <p:cNvSpPr txBox="1"/>
          <p:nvPr/>
        </p:nvSpPr>
        <p:spPr>
          <a:xfrm rot="21381699">
            <a:off x="282984" y="1355039"/>
            <a:ext cx="4505091" cy="2308324"/>
          </a:xfrm>
          <a:prstGeom prst="rect">
            <a:avLst/>
          </a:prstGeom>
          <a:noFill/>
          <a:ln w="76200">
            <a:solidFill>
              <a:schemeClr val="accent6">
                <a:lumMod val="75000"/>
              </a:schemeClr>
            </a:solidFill>
          </a:ln>
        </p:spPr>
        <p:txBody>
          <a:bodyPr wrap="square" rtlCol="0">
            <a:spAutoFit/>
          </a:bodyPr>
          <a:lstStyle/>
          <a:p>
            <a:pPr algn="ctr"/>
            <a:r>
              <a:rPr lang="es-CO" dirty="0" smtClean="0">
                <a:solidFill>
                  <a:schemeClr val="accent2">
                    <a:lumMod val="50000"/>
                  </a:schemeClr>
                </a:solidFill>
                <a:latin typeface="Broadway" pitchFamily="82" charset="0"/>
              </a:rPr>
              <a:t>los otorga la industria de televisión estadounidense. Aunque no se trata de cine en el sentido estricto de la palabra, muchos de los premios Emmy se conceden por el trabajo realizado por actrices, actores y técnicos en la grabación de películas para este medio.</a:t>
            </a:r>
            <a:endParaRPr lang="es-CO" dirty="0">
              <a:solidFill>
                <a:schemeClr val="accent2">
                  <a:lumMod val="50000"/>
                </a:schemeClr>
              </a:solidFill>
              <a:latin typeface="Broadway" pitchFamily="82" charset="0"/>
            </a:endParaRPr>
          </a:p>
        </p:txBody>
      </p:sp>
      <p:sp>
        <p:nvSpPr>
          <p:cNvPr id="6" name="5 Rectángulo"/>
          <p:cNvSpPr/>
          <p:nvPr/>
        </p:nvSpPr>
        <p:spPr>
          <a:xfrm>
            <a:off x="285720" y="142852"/>
            <a:ext cx="4000528" cy="1107996"/>
          </a:xfrm>
          <a:prstGeom prst="rect">
            <a:avLst/>
          </a:prstGeom>
          <a:noFill/>
        </p:spPr>
        <p:txBody>
          <a:bodyPr wrap="square" lIns="91440" tIns="45720" rIns="91440" bIns="45720">
            <a:spAutoFit/>
          </a:bodyPr>
          <a:lstStyle/>
          <a:p>
            <a:pPr algn="ctr"/>
            <a:r>
              <a:rPr lang="es-CO" sz="6600" b="1" cap="none" spc="0" dirty="0" smtClean="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Emmy</a:t>
            </a:r>
            <a:endParaRPr lang="es-AR" sz="66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pic>
        <p:nvPicPr>
          <p:cNvPr id="46081" name="Picture 1"/>
          <p:cNvPicPr>
            <a:picLocks noChangeAspect="1" noChangeArrowheads="1"/>
          </p:cNvPicPr>
          <p:nvPr/>
        </p:nvPicPr>
        <p:blipFill>
          <a:blip r:embed="rId3"/>
          <a:srcRect/>
          <a:stretch>
            <a:fillRect/>
          </a:stretch>
        </p:blipFill>
        <p:spPr bwMode="auto">
          <a:xfrm rot="345766">
            <a:off x="6750393" y="375269"/>
            <a:ext cx="1948363" cy="3275510"/>
          </a:xfrm>
          <a:prstGeom prst="rect">
            <a:avLst/>
          </a:prstGeom>
          <a:noFill/>
          <a:ln w="76200">
            <a:solidFill>
              <a:schemeClr val="accent6">
                <a:lumMod val="75000"/>
              </a:schemeClr>
            </a:solidFill>
            <a:miter lim="800000"/>
            <a:headEnd/>
            <a:tailEnd/>
          </a:ln>
          <a:effectLst/>
        </p:spPr>
      </p:pic>
      <p:pic>
        <p:nvPicPr>
          <p:cNvPr id="46083" name="Picture 3" descr="http://www.otrastardes.com/wp-content/uploads/2009/09/glenn-emmy.JPG"/>
          <p:cNvPicPr>
            <a:picLocks noChangeAspect="1" noChangeArrowheads="1"/>
          </p:cNvPicPr>
          <p:nvPr/>
        </p:nvPicPr>
        <p:blipFill>
          <a:blip r:embed="rId4"/>
          <a:srcRect/>
          <a:stretch>
            <a:fillRect/>
          </a:stretch>
        </p:blipFill>
        <p:spPr bwMode="auto">
          <a:xfrm rot="21318232">
            <a:off x="4708095" y="3327739"/>
            <a:ext cx="2579674" cy="3430418"/>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rot="21444265">
            <a:off x="68299" y="1335746"/>
            <a:ext cx="5429256" cy="3139321"/>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son galardones de cine y de televisión  otorgados por la prensa extranjera acreditada en Hollywood, creados en 1944.</a:t>
            </a:r>
          </a:p>
          <a:p>
            <a:pPr algn="ctr"/>
            <a:r>
              <a:rPr lang="es-CO" dirty="0" smtClean="0">
                <a:solidFill>
                  <a:schemeClr val="accent2">
                    <a:lumMod val="50000"/>
                  </a:schemeClr>
                </a:solidFill>
                <a:latin typeface="Broadway" pitchFamily="82" charset="0"/>
              </a:rPr>
              <a:t> Las nominaciones y los premios se deciden por medio de votaciones realizadas por los periodistas extranjeros en Hollywood. Las ceremonias de entrega son diferentes a las de los otros dos premios, y se celebran durante una cena a la que asisten los nominados y los periodistas, además de algunos invitados.</a:t>
            </a:r>
            <a:endParaRPr lang="es-CO" dirty="0">
              <a:solidFill>
                <a:schemeClr val="accent2">
                  <a:lumMod val="50000"/>
                </a:schemeClr>
              </a:solidFill>
              <a:latin typeface="Broadway" pitchFamily="82" charset="0"/>
            </a:endParaRPr>
          </a:p>
        </p:txBody>
      </p:sp>
      <p:sp>
        <p:nvSpPr>
          <p:cNvPr id="4" name="3 Rectángulo"/>
          <p:cNvSpPr/>
          <p:nvPr/>
        </p:nvSpPr>
        <p:spPr>
          <a:xfrm rot="43474">
            <a:off x="361692" y="123302"/>
            <a:ext cx="8212213" cy="923330"/>
          </a:xfrm>
          <a:prstGeom prst="rect">
            <a:avLst/>
          </a:prstGeom>
          <a:noFill/>
        </p:spPr>
        <p:txBody>
          <a:bodyPr wrap="square" lIns="91440" tIns="45720" rIns="91440" bIns="45720">
            <a:spAutoFit/>
          </a:bodyPr>
          <a:lstStyle/>
          <a:p>
            <a:pPr algn="ctr"/>
            <a:r>
              <a:rPr lang="es-CO" sz="5400" b="1" dirty="0" smtClean="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LOS GLOBOS DE ORO</a:t>
            </a:r>
            <a:endParaRPr lang="es-AR" sz="54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pic>
        <p:nvPicPr>
          <p:cNvPr id="49154" name="Picture 2"/>
          <p:cNvPicPr>
            <a:picLocks noChangeAspect="1" noChangeArrowheads="1"/>
          </p:cNvPicPr>
          <p:nvPr/>
        </p:nvPicPr>
        <p:blipFill>
          <a:blip r:embed="rId3"/>
          <a:srcRect/>
          <a:stretch>
            <a:fillRect/>
          </a:stretch>
        </p:blipFill>
        <p:spPr bwMode="auto">
          <a:xfrm rot="205403">
            <a:off x="6877206" y="1335368"/>
            <a:ext cx="1750449" cy="3087749"/>
          </a:xfrm>
          <a:prstGeom prst="rect">
            <a:avLst/>
          </a:prstGeom>
          <a:noFill/>
          <a:ln w="76200">
            <a:solidFill>
              <a:schemeClr val="accent6">
                <a:lumMod val="75000"/>
              </a:schemeClr>
            </a:solidFill>
            <a:miter lim="800000"/>
            <a:headEnd/>
            <a:tailEnd/>
          </a:ln>
          <a:effectLst/>
        </p:spPr>
      </p:pic>
      <p:pic>
        <p:nvPicPr>
          <p:cNvPr id="49156" name="Picture 4" descr="http://www.seriesadictos.com/uploads/foto-43.jpg"/>
          <p:cNvPicPr>
            <a:picLocks noChangeAspect="1" noChangeArrowheads="1"/>
          </p:cNvPicPr>
          <p:nvPr/>
        </p:nvPicPr>
        <p:blipFill>
          <a:blip r:embed="rId4"/>
          <a:srcRect/>
          <a:stretch>
            <a:fillRect/>
          </a:stretch>
        </p:blipFill>
        <p:spPr bwMode="auto">
          <a:xfrm rot="21401008">
            <a:off x="4495276" y="4364029"/>
            <a:ext cx="3611344" cy="2391512"/>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rot="21435853">
            <a:off x="214282" y="1468240"/>
            <a:ext cx="4572000" cy="3139321"/>
          </a:xfrm>
          <a:prstGeom prst="rect">
            <a:avLst/>
          </a:prstGeom>
          <a:ln w="76200">
            <a:solidFill>
              <a:schemeClr val="accent6">
                <a:lumMod val="75000"/>
              </a:schemeClr>
            </a:solidFill>
          </a:ln>
        </p:spPr>
        <p:txBody>
          <a:bodyPr>
            <a:spAutoFit/>
          </a:bodyPr>
          <a:lstStyle/>
          <a:p>
            <a:pPr algn="ctr"/>
            <a:r>
              <a:rPr lang="es-CO" dirty="0" smtClean="0">
                <a:solidFill>
                  <a:schemeClr val="accent2">
                    <a:lumMod val="50000"/>
                  </a:schemeClr>
                </a:solidFill>
                <a:latin typeface="Broadway" pitchFamily="82" charset="0"/>
              </a:rPr>
              <a:t>son los premios cinematográficos otorgados anualmente por la cadena de televisión MTV desde 1992. Los diversos ganadores de cada categoría son elegidos por el público en general a través del sitio web oficial de la televisora; previo a la votación, un panel especial integrado por miembros de Tenth Planet Productions selecciona a los nominados. </a:t>
            </a:r>
            <a:endParaRPr lang="es-CO" dirty="0">
              <a:solidFill>
                <a:schemeClr val="accent2">
                  <a:lumMod val="50000"/>
                </a:schemeClr>
              </a:solidFill>
              <a:latin typeface="Broadway" pitchFamily="82" charset="0"/>
            </a:endParaRPr>
          </a:p>
        </p:txBody>
      </p:sp>
      <p:sp>
        <p:nvSpPr>
          <p:cNvPr id="4" name="3 Rectángulo"/>
          <p:cNvSpPr/>
          <p:nvPr/>
        </p:nvSpPr>
        <p:spPr>
          <a:xfrm>
            <a:off x="142844" y="214290"/>
            <a:ext cx="7215238" cy="830997"/>
          </a:xfrm>
          <a:prstGeom prst="rect">
            <a:avLst/>
          </a:prstGeom>
          <a:noFill/>
        </p:spPr>
        <p:txBody>
          <a:bodyPr wrap="square" lIns="91440" tIns="45720" rIns="91440" bIns="45720">
            <a:spAutoFit/>
          </a:bodyPr>
          <a:lstStyle/>
          <a:p>
            <a:pPr algn="ctr"/>
            <a:r>
              <a:rPr lang="es-CO" sz="4800" b="1" cap="none" spc="0" dirty="0" smtClean="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rPr>
              <a:t>MTV MOVIE AWARDS</a:t>
            </a:r>
            <a:endParaRPr lang="es-AR" sz="4800" b="1" cap="none" spc="0" dirty="0">
              <a:ln w="38100">
                <a:solidFill>
                  <a:srgbClr val="FF0000"/>
                </a:solidFill>
              </a:ln>
              <a:solidFill>
                <a:schemeClr val="accent2">
                  <a:lumMod val="50000"/>
                </a:schemeClr>
              </a:solidFill>
              <a:effectLst>
                <a:outerShdw blurRad="50800" dist="40000" dir="5400000" algn="tl" rotWithShape="0">
                  <a:srgbClr val="000000">
                    <a:shade val="5000"/>
                    <a:satMod val="120000"/>
                    <a:alpha val="33000"/>
                  </a:srgbClr>
                </a:outerShdw>
              </a:effectLst>
              <a:latin typeface="Broadway" pitchFamily="82" charset="0"/>
            </a:endParaRPr>
          </a:p>
        </p:txBody>
      </p:sp>
      <p:pic>
        <p:nvPicPr>
          <p:cNvPr id="48130" name="Picture 2" descr="Actors Rainn Wilson and Megan Fox present during the 17th annual MTV Movie Awards held at the Gibson Amphitheatre on June 1, 2008 in Universal City, California."/>
          <p:cNvPicPr>
            <a:picLocks noChangeAspect="1" noChangeArrowheads="1"/>
          </p:cNvPicPr>
          <p:nvPr/>
        </p:nvPicPr>
        <p:blipFill>
          <a:blip r:embed="rId3"/>
          <a:srcRect/>
          <a:stretch>
            <a:fillRect/>
          </a:stretch>
        </p:blipFill>
        <p:spPr bwMode="auto">
          <a:xfrm rot="21343637">
            <a:off x="4974298" y="3289907"/>
            <a:ext cx="2138919" cy="3208379"/>
          </a:xfrm>
          <a:prstGeom prst="rect">
            <a:avLst/>
          </a:prstGeom>
          <a:noFill/>
          <a:ln w="76200">
            <a:solidFill>
              <a:schemeClr val="accent6">
                <a:lumMod val="75000"/>
              </a:schemeClr>
            </a:solidFill>
          </a:ln>
        </p:spPr>
      </p:pic>
      <p:pic>
        <p:nvPicPr>
          <p:cNvPr id="48132" name="Picture 4" descr="http://www.edhumphries.com/wp-content/uploads/mtv_movie_award.jpg"/>
          <p:cNvPicPr>
            <a:picLocks noChangeAspect="1" noChangeArrowheads="1"/>
          </p:cNvPicPr>
          <p:nvPr/>
        </p:nvPicPr>
        <p:blipFill>
          <a:blip r:embed="rId4"/>
          <a:srcRect/>
          <a:stretch>
            <a:fillRect/>
          </a:stretch>
        </p:blipFill>
        <p:spPr bwMode="auto">
          <a:xfrm rot="180618">
            <a:off x="7141493" y="975943"/>
            <a:ext cx="1902130" cy="3872737"/>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pic>
        <p:nvPicPr>
          <p:cNvPr id="4" name="Imagen 34" descr="http://www.adventuregraphs.com/wp-content/uploads/2009/06/cinelogos.jpg"/>
          <p:cNvPicPr>
            <a:picLocks noChangeAspect="1" noChangeArrowheads="1"/>
          </p:cNvPicPr>
          <p:nvPr/>
        </p:nvPicPr>
        <p:blipFill>
          <a:blip r:embed="rId3"/>
          <a:srcRect/>
          <a:stretch>
            <a:fillRect/>
          </a:stretch>
        </p:blipFill>
        <p:spPr bwMode="auto">
          <a:xfrm>
            <a:off x="928662" y="1428736"/>
            <a:ext cx="7358114" cy="5086910"/>
          </a:xfrm>
          <a:prstGeom prst="rect">
            <a:avLst/>
          </a:prstGeom>
          <a:noFill/>
          <a:ln w="76200">
            <a:solidFill>
              <a:schemeClr val="accent6">
                <a:lumMod val="75000"/>
              </a:schemeClr>
            </a:solidFill>
            <a:miter lim="800000"/>
            <a:headEnd/>
            <a:tailEnd/>
          </a:ln>
        </p:spPr>
      </p:pic>
      <p:sp>
        <p:nvSpPr>
          <p:cNvPr id="5" name="5 Rectángulo"/>
          <p:cNvSpPr/>
          <p:nvPr/>
        </p:nvSpPr>
        <p:spPr>
          <a:xfrm>
            <a:off x="1500166" y="-71462"/>
            <a:ext cx="6429420" cy="1200329"/>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Productoras</a:t>
            </a:r>
            <a:r>
              <a:rPr lang="es-ES" sz="4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 </a:t>
            </a:r>
            <a:endParaRPr lang="es-ES" sz="4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HW4Yl-SqQ8c/SLhUDZDasBI/AAAAAAAADJQ/iqG9VDWzikc/s400/local09.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3 Rectángulo"/>
          <p:cNvSpPr/>
          <p:nvPr/>
        </p:nvSpPr>
        <p:spPr>
          <a:xfrm rot="21372058">
            <a:off x="89801" y="3847359"/>
            <a:ext cx="4572000" cy="2862322"/>
          </a:xfrm>
          <a:prstGeom prst="rect">
            <a:avLst/>
          </a:prstGeom>
          <a:ln w="76200">
            <a:solidFill>
              <a:schemeClr val="accent6">
                <a:lumMod val="75000"/>
              </a:schemeClr>
            </a:solidFill>
          </a:ln>
        </p:spPr>
        <p:txBody>
          <a:bodyPr>
            <a:spAutoFit/>
          </a:bodyPr>
          <a:lstStyle/>
          <a:p>
            <a:pPr algn="ctr"/>
            <a:r>
              <a:rPr lang="es-ES" b="1" dirty="0" smtClean="0">
                <a:solidFill>
                  <a:schemeClr val="accent2">
                    <a:lumMod val="50000"/>
                  </a:schemeClr>
                </a:solidFill>
                <a:latin typeface="Broadway" pitchFamily="82" charset="0"/>
              </a:rPr>
              <a:t>Arte </a:t>
            </a:r>
            <a:r>
              <a:rPr lang="es-ES" dirty="0" smtClean="0">
                <a:solidFill>
                  <a:schemeClr val="accent2">
                    <a:lumMod val="50000"/>
                  </a:schemeClr>
                </a:solidFill>
                <a:latin typeface="Broadway" pitchFamily="82" charset="0"/>
              </a:rPr>
              <a:t>(Diseño de producción):</a:t>
            </a:r>
          </a:p>
          <a:p>
            <a:pPr algn="ctr"/>
            <a:endParaRPr lang="es-ES" dirty="0" smtClean="0">
              <a:solidFill>
                <a:schemeClr val="accent2">
                  <a:lumMod val="50000"/>
                </a:schemeClr>
              </a:solidFill>
              <a:latin typeface="Broadway" pitchFamily="82" charset="0"/>
            </a:endParaRPr>
          </a:p>
          <a:p>
            <a:pPr algn="ctr"/>
            <a:r>
              <a:rPr lang="es-ES" dirty="0" smtClean="0">
                <a:solidFill>
                  <a:schemeClr val="accent2">
                    <a:lumMod val="50000"/>
                  </a:schemeClr>
                </a:solidFill>
                <a:latin typeface="Broadway" pitchFamily="82" charset="0"/>
              </a:rPr>
              <a:t> El área artística puede tener un director de arte o varios, de ser </a:t>
            </a:r>
          </a:p>
          <a:p>
            <a:pPr algn="ctr"/>
            <a:r>
              <a:rPr lang="es-ES" dirty="0" smtClean="0">
                <a:solidFill>
                  <a:schemeClr val="accent2">
                    <a:lumMod val="50000"/>
                  </a:schemeClr>
                </a:solidFill>
                <a:latin typeface="Broadway" pitchFamily="82" charset="0"/>
              </a:rPr>
              <a:t>necesario. En el caso de haber </a:t>
            </a:r>
          </a:p>
          <a:p>
            <a:pPr algn="ctr"/>
            <a:r>
              <a:rPr lang="es-ES" dirty="0" smtClean="0">
                <a:solidFill>
                  <a:schemeClr val="accent2">
                    <a:lumMod val="50000"/>
                  </a:schemeClr>
                </a:solidFill>
                <a:latin typeface="Broadway" pitchFamily="82" charset="0"/>
              </a:rPr>
              <a:t>más de uno, éstos están </a:t>
            </a:r>
          </a:p>
          <a:p>
            <a:pPr algn="ctr"/>
            <a:r>
              <a:rPr lang="es-ES" dirty="0" smtClean="0">
                <a:solidFill>
                  <a:schemeClr val="accent2">
                    <a:lumMod val="50000"/>
                  </a:schemeClr>
                </a:solidFill>
                <a:latin typeface="Broadway" pitchFamily="82" charset="0"/>
              </a:rPr>
              <a:t>coordinados por un diseñador de </a:t>
            </a:r>
          </a:p>
          <a:p>
            <a:pPr algn="ctr"/>
            <a:r>
              <a:rPr lang="es-ES" dirty="0" smtClean="0">
                <a:solidFill>
                  <a:schemeClr val="accent2">
                    <a:lumMod val="50000"/>
                  </a:schemeClr>
                </a:solidFill>
                <a:latin typeface="Broadway" pitchFamily="82" charset="0"/>
              </a:rPr>
              <a:t>producción, quien está a cargo </a:t>
            </a:r>
          </a:p>
          <a:p>
            <a:pPr algn="ctr"/>
            <a:r>
              <a:rPr lang="es-ES" dirty="0" smtClean="0">
                <a:solidFill>
                  <a:schemeClr val="accent2">
                    <a:lumMod val="50000"/>
                  </a:schemeClr>
                </a:solidFill>
                <a:latin typeface="Broadway" pitchFamily="82" charset="0"/>
              </a:rPr>
              <a:t>de la estética general de la </a:t>
            </a:r>
          </a:p>
          <a:p>
            <a:pPr algn="ctr"/>
            <a:r>
              <a:rPr lang="es-ES" dirty="0" smtClean="0">
                <a:solidFill>
                  <a:schemeClr val="accent2">
                    <a:lumMod val="50000"/>
                  </a:schemeClr>
                </a:solidFill>
                <a:latin typeface="Broadway" pitchFamily="82" charset="0"/>
              </a:rPr>
              <a:t>película</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sp>
        <p:nvSpPr>
          <p:cNvPr id="5" name="4 Rectángulo"/>
          <p:cNvSpPr/>
          <p:nvPr/>
        </p:nvSpPr>
        <p:spPr>
          <a:xfrm rot="397818">
            <a:off x="4627055" y="1037390"/>
            <a:ext cx="4572000" cy="3693319"/>
          </a:xfrm>
          <a:prstGeom prst="rect">
            <a:avLst/>
          </a:prstGeom>
          <a:ln w="76200">
            <a:solidFill>
              <a:schemeClr val="accent6">
                <a:lumMod val="75000"/>
              </a:schemeClr>
            </a:solidFill>
          </a:ln>
        </p:spPr>
        <p:txBody>
          <a:bodyPr>
            <a:spAutoFit/>
          </a:bodyPr>
          <a:lstStyle/>
          <a:p>
            <a:pPr algn="ctr"/>
            <a:r>
              <a:rPr lang="es-ES" b="1" dirty="0" smtClean="0">
                <a:solidFill>
                  <a:schemeClr val="accent2">
                    <a:lumMod val="50000"/>
                  </a:schemeClr>
                </a:solidFill>
                <a:latin typeface="Broadway" pitchFamily="82" charset="0"/>
              </a:rPr>
              <a:t>Stunts</a:t>
            </a:r>
            <a:r>
              <a:rPr lang="es-ES" dirty="0" smtClean="0">
                <a:solidFill>
                  <a:schemeClr val="accent2">
                    <a:lumMod val="50000"/>
                  </a:schemeClr>
                </a:solidFill>
                <a:latin typeface="Broadway" pitchFamily="82" charset="0"/>
              </a:rPr>
              <a:t> o doble cine:</a:t>
            </a:r>
          </a:p>
          <a:p>
            <a:pPr algn="ctr"/>
            <a:endParaRPr lang="es-ES" dirty="0" smtClean="0">
              <a:solidFill>
                <a:schemeClr val="accent2">
                  <a:lumMod val="50000"/>
                </a:schemeClr>
              </a:solidFill>
              <a:latin typeface="Broadway" pitchFamily="82" charset="0"/>
            </a:endParaRPr>
          </a:p>
          <a:p>
            <a:pPr algn="ctr"/>
            <a:r>
              <a:rPr lang="es-ES" dirty="0" smtClean="0">
                <a:solidFill>
                  <a:schemeClr val="accent2">
                    <a:lumMod val="50000"/>
                  </a:schemeClr>
                </a:solidFill>
                <a:latin typeface="Broadway" pitchFamily="82" charset="0"/>
              </a:rPr>
              <a:t> Los dobles de riesgo o dobles de </a:t>
            </a:r>
          </a:p>
          <a:p>
            <a:pPr algn="ctr"/>
            <a:r>
              <a:rPr lang="es-ES" dirty="0" smtClean="0">
                <a:solidFill>
                  <a:schemeClr val="accent2">
                    <a:lumMod val="50000"/>
                  </a:schemeClr>
                </a:solidFill>
                <a:latin typeface="Broadway" pitchFamily="82" charset="0"/>
              </a:rPr>
              <a:t>acción son las personas que </a:t>
            </a:r>
          </a:p>
          <a:p>
            <a:pPr algn="ctr"/>
            <a:r>
              <a:rPr lang="es-ES" dirty="0" smtClean="0">
                <a:solidFill>
                  <a:schemeClr val="accent2">
                    <a:lumMod val="50000"/>
                  </a:schemeClr>
                </a:solidFill>
                <a:latin typeface="Broadway" pitchFamily="82" charset="0"/>
              </a:rPr>
              <a:t>sustituyen al actor en las escenas</a:t>
            </a:r>
          </a:p>
          <a:p>
            <a:pPr algn="ctr"/>
            <a:r>
              <a:rPr lang="es-ES" dirty="0" smtClean="0">
                <a:solidFill>
                  <a:schemeClr val="accent2">
                    <a:lumMod val="50000"/>
                  </a:schemeClr>
                </a:solidFill>
                <a:latin typeface="Broadway" pitchFamily="82" charset="0"/>
              </a:rPr>
              <a:t> de riesgo. Donde la integridad física del actor o actriz podrían estar en riesgo. En algunos casos la escena de acción demanda de los actores ciertas habilidades de los cuales carecen, en este caso un </a:t>
            </a:r>
          </a:p>
          <a:p>
            <a:pPr algn="ctr"/>
            <a:r>
              <a:rPr lang="es-ES" dirty="0" smtClean="0">
                <a:solidFill>
                  <a:schemeClr val="accent2">
                    <a:lumMod val="50000"/>
                  </a:schemeClr>
                </a:solidFill>
                <a:latin typeface="Broadway" pitchFamily="82" charset="0"/>
              </a:rPr>
              <a:t>Especialista es contratado para </a:t>
            </a:r>
          </a:p>
          <a:p>
            <a:pPr algn="ctr"/>
            <a:r>
              <a:rPr lang="es-ES" dirty="0" smtClean="0">
                <a:solidFill>
                  <a:schemeClr val="accent2">
                    <a:lumMod val="50000"/>
                  </a:schemeClr>
                </a:solidFill>
                <a:latin typeface="Broadway" pitchFamily="82" charset="0"/>
              </a:rPr>
              <a:t>realizar dicha escena.</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sp>
        <p:nvSpPr>
          <p:cNvPr id="6" name="5 CuadroTexto"/>
          <p:cNvSpPr txBox="1"/>
          <p:nvPr/>
        </p:nvSpPr>
        <p:spPr>
          <a:xfrm rot="21441519">
            <a:off x="-73075" y="254191"/>
            <a:ext cx="4712845" cy="3139321"/>
          </a:xfrm>
          <a:prstGeom prst="rect">
            <a:avLst/>
          </a:prstGeom>
          <a:noFill/>
          <a:ln w="76200">
            <a:solidFill>
              <a:schemeClr val="accent6">
                <a:lumMod val="75000"/>
              </a:schemeClr>
            </a:solidFill>
          </a:ln>
        </p:spPr>
        <p:txBody>
          <a:bodyPr wrap="square" rtlCol="0">
            <a:spAutoFit/>
          </a:bodyPr>
          <a:lstStyle/>
          <a:p>
            <a:pPr algn="ctr"/>
            <a:r>
              <a:rPr lang="es-ES" b="1" dirty="0" smtClean="0">
                <a:solidFill>
                  <a:schemeClr val="accent2">
                    <a:lumMod val="50000"/>
                  </a:schemeClr>
                </a:solidFill>
                <a:latin typeface="Broadway" pitchFamily="82" charset="0"/>
              </a:rPr>
              <a:t>Montaje</a:t>
            </a:r>
            <a:r>
              <a:rPr lang="es-ES" dirty="0" smtClean="0">
                <a:solidFill>
                  <a:schemeClr val="accent2">
                    <a:lumMod val="50000"/>
                  </a:schemeClr>
                </a:solidFill>
                <a:latin typeface="Broadway" pitchFamily="82" charset="0"/>
              </a:rPr>
              <a:t>: </a:t>
            </a:r>
          </a:p>
          <a:p>
            <a:pPr algn="ctr"/>
            <a:r>
              <a:rPr lang="es-ES" dirty="0" smtClean="0">
                <a:solidFill>
                  <a:schemeClr val="accent2">
                    <a:lumMod val="50000"/>
                  </a:schemeClr>
                </a:solidFill>
                <a:latin typeface="Broadway" pitchFamily="82" charset="0"/>
              </a:rPr>
              <a:t>Es la técnica de ensamblaje </a:t>
            </a:r>
          </a:p>
          <a:p>
            <a:pPr algn="ctr"/>
            <a:r>
              <a:rPr lang="es-ES" dirty="0" smtClean="0">
                <a:solidFill>
                  <a:schemeClr val="accent2">
                    <a:lumMod val="50000"/>
                  </a:schemeClr>
                </a:solidFill>
                <a:latin typeface="Broadway" pitchFamily="82" charset="0"/>
              </a:rPr>
              <a:t>de las sucesivas tomas registradas</a:t>
            </a:r>
          </a:p>
          <a:p>
            <a:pPr algn="ctr"/>
            <a:r>
              <a:rPr lang="es-ES" dirty="0" smtClean="0">
                <a:solidFill>
                  <a:schemeClr val="accent2">
                    <a:lumMod val="50000"/>
                  </a:schemeClr>
                </a:solidFill>
                <a:latin typeface="Broadway" pitchFamily="82" charset="0"/>
              </a:rPr>
              <a:t> en la película fotográfica para </a:t>
            </a:r>
          </a:p>
          <a:p>
            <a:pPr algn="ctr"/>
            <a:r>
              <a:rPr lang="es-ES" dirty="0" smtClean="0">
                <a:solidFill>
                  <a:schemeClr val="accent2">
                    <a:lumMod val="50000"/>
                  </a:schemeClr>
                </a:solidFill>
                <a:latin typeface="Broadway" pitchFamily="82" charset="0"/>
              </a:rPr>
              <a:t>dotarlas de forma narrativa. </a:t>
            </a:r>
          </a:p>
          <a:p>
            <a:pPr algn="ctr"/>
            <a:r>
              <a:rPr lang="es-ES" dirty="0" smtClean="0">
                <a:solidFill>
                  <a:schemeClr val="accent2">
                    <a:lumMod val="50000"/>
                  </a:schemeClr>
                </a:solidFill>
                <a:latin typeface="Broadway" pitchFamily="82" charset="0"/>
              </a:rPr>
              <a:t>Consiste en escoger, ordenar y unir</a:t>
            </a:r>
          </a:p>
          <a:p>
            <a:pPr algn="ctr"/>
            <a:r>
              <a:rPr lang="es-ES" dirty="0" smtClean="0">
                <a:solidFill>
                  <a:schemeClr val="accent2">
                    <a:lumMod val="50000"/>
                  </a:schemeClr>
                </a:solidFill>
                <a:latin typeface="Broadway" pitchFamily="82" charset="0"/>
              </a:rPr>
              <a:t> una Selección de los planos </a:t>
            </a:r>
          </a:p>
          <a:p>
            <a:pPr algn="ctr"/>
            <a:r>
              <a:rPr lang="es-ES" dirty="0" smtClean="0">
                <a:solidFill>
                  <a:schemeClr val="accent2">
                    <a:lumMod val="50000"/>
                  </a:schemeClr>
                </a:solidFill>
                <a:latin typeface="Broadway" pitchFamily="82" charset="0"/>
              </a:rPr>
              <a:t>registrados, según una idea y una </a:t>
            </a:r>
          </a:p>
          <a:p>
            <a:pPr algn="ctr"/>
            <a:r>
              <a:rPr lang="es-ES" dirty="0" smtClean="0">
                <a:solidFill>
                  <a:schemeClr val="accent2">
                    <a:lumMod val="50000"/>
                  </a:schemeClr>
                </a:solidFill>
                <a:latin typeface="Broadway" pitchFamily="82" charset="0"/>
              </a:rPr>
              <a:t>dinámica determinada, a partir del </a:t>
            </a:r>
          </a:p>
          <a:p>
            <a:pPr algn="ctr"/>
            <a:r>
              <a:rPr lang="es-ES" dirty="0" smtClean="0">
                <a:solidFill>
                  <a:schemeClr val="accent2">
                    <a:lumMod val="50000"/>
                  </a:schemeClr>
                </a:solidFill>
                <a:latin typeface="Broadway" pitchFamily="82" charset="0"/>
              </a:rPr>
              <a:t>guión, la idea del director y el </a:t>
            </a:r>
          </a:p>
          <a:p>
            <a:pPr algn="ctr"/>
            <a:r>
              <a:rPr lang="es-ES" dirty="0" smtClean="0">
                <a:solidFill>
                  <a:schemeClr val="accent2">
                    <a:lumMod val="50000"/>
                  </a:schemeClr>
                </a:solidFill>
                <a:latin typeface="Broadway" pitchFamily="82" charset="0"/>
              </a:rPr>
              <a:t>aporte del montador.</a:t>
            </a:r>
            <a:endParaRPr lang="es-ES_tradnl" dirty="0">
              <a:solidFill>
                <a:schemeClr val="accent2">
                  <a:lumMod val="50000"/>
                </a:schemeClr>
              </a:solidFill>
              <a:latin typeface="Broadway"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24"/>
            <a:ext cx="9144000" cy="6858000"/>
          </a:xfrm>
          <a:prstGeom prst="rect">
            <a:avLst/>
          </a:prstGeom>
          <a:noFill/>
          <a:ln w="9525">
            <a:noFill/>
            <a:miter lim="800000"/>
            <a:headEnd/>
            <a:tailEnd/>
          </a:ln>
        </p:spPr>
      </p:pic>
      <p:sp>
        <p:nvSpPr>
          <p:cNvPr id="4" name="5 Rectángulo"/>
          <p:cNvSpPr/>
          <p:nvPr/>
        </p:nvSpPr>
        <p:spPr>
          <a:xfrm>
            <a:off x="0" y="-24"/>
            <a:ext cx="9358346" cy="830997"/>
          </a:xfrm>
          <a:prstGeom prst="rect">
            <a:avLst/>
          </a:prstGeom>
          <a:noFill/>
        </p:spPr>
        <p:txBody>
          <a:bodyPr wrap="square" lIns="91440" tIns="45720" rIns="91440" bIns="45720">
            <a:spAutoFit/>
            <a:scene3d>
              <a:camera prst="perspectiveRight"/>
              <a:lightRig rig="threePt" dir="t"/>
            </a:scene3d>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rPr>
              <a:t>Géneros cinematográficos</a:t>
            </a:r>
            <a:endParaRPr lang="es-E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glow rad="139700">
                  <a:schemeClr val="accent2">
                    <a:satMod val="175000"/>
                    <a:alpha val="40000"/>
                  </a:schemeClr>
                </a:glow>
                <a:outerShdw blurRad="50800" dist="40000" dir="5400000" algn="tl" rotWithShape="0">
                  <a:srgbClr val="000000">
                    <a:shade val="5000"/>
                    <a:satMod val="120000"/>
                    <a:alpha val="33000"/>
                  </a:srgbClr>
                </a:outerShdw>
                <a:reflection blurRad="6350" stA="50000" endA="300" endPos="50000" dist="29997" dir="5400000" sy="-100000" algn="bl" rotWithShape="0"/>
              </a:effectLst>
              <a:latin typeface="Broadway" pitchFamily="82" charset="0"/>
            </a:endParaRPr>
          </a:p>
        </p:txBody>
      </p:sp>
      <p:sp>
        <p:nvSpPr>
          <p:cNvPr id="5" name="4 Rectángulo"/>
          <p:cNvSpPr/>
          <p:nvPr/>
        </p:nvSpPr>
        <p:spPr>
          <a:xfrm rot="21366133">
            <a:off x="84562" y="996604"/>
            <a:ext cx="4197977" cy="2862322"/>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 Cine Cómico</a:t>
            </a:r>
          </a:p>
          <a:p>
            <a:pPr marL="342900" indent="-342900" algn="ctr"/>
            <a:r>
              <a:rPr lang="es-ES" b="1" dirty="0" smtClean="0">
                <a:solidFill>
                  <a:schemeClr val="accent2">
                    <a:lumMod val="50000"/>
                  </a:schemeClr>
                </a:solidFill>
                <a:latin typeface="Broadway" pitchFamily="82" charset="0"/>
              </a:rPr>
              <a:t> </a:t>
            </a:r>
          </a:p>
          <a:p>
            <a:pPr marL="342900" indent="-342900" algn="ctr"/>
            <a:r>
              <a:rPr lang="es-ES" dirty="0" smtClean="0">
                <a:solidFill>
                  <a:schemeClr val="accent2">
                    <a:lumMod val="50000"/>
                  </a:schemeClr>
                </a:solidFill>
                <a:latin typeface="Broadway" pitchFamily="82" charset="0"/>
              </a:rPr>
              <a:t>Una comedia cinematográfica </a:t>
            </a:r>
          </a:p>
          <a:p>
            <a:pPr marL="342900" indent="-342900" algn="ctr"/>
            <a:r>
              <a:rPr lang="es-ES" dirty="0" smtClean="0">
                <a:solidFill>
                  <a:schemeClr val="accent2">
                    <a:lumMod val="50000"/>
                  </a:schemeClr>
                </a:solidFill>
                <a:latin typeface="Broadway" pitchFamily="82" charset="0"/>
              </a:rPr>
              <a:t>es una película con humor </a:t>
            </a:r>
          </a:p>
          <a:p>
            <a:pPr marL="342900" indent="-342900" algn="ctr"/>
            <a:r>
              <a:rPr lang="es-ES" dirty="0" smtClean="0">
                <a:solidFill>
                  <a:schemeClr val="accent2">
                    <a:lumMod val="50000"/>
                  </a:schemeClr>
                </a:solidFill>
                <a:latin typeface="Broadway" pitchFamily="82" charset="0"/>
              </a:rPr>
              <a:t>o que intenta provocar la risa </a:t>
            </a:r>
          </a:p>
          <a:p>
            <a:pPr marL="342900" indent="-342900" algn="ctr"/>
            <a:r>
              <a:rPr lang="es-ES" dirty="0" smtClean="0">
                <a:solidFill>
                  <a:schemeClr val="accent2">
                    <a:lumMod val="50000"/>
                  </a:schemeClr>
                </a:solidFill>
                <a:latin typeface="Broadway" pitchFamily="82" charset="0"/>
              </a:rPr>
              <a:t>de la audiencia. Junto con el drama y la ciencia ficción, la comedia es uno de los más importantes  géneros cinematográficos.</a:t>
            </a:r>
            <a:endParaRPr lang="es-AR" dirty="0">
              <a:solidFill>
                <a:schemeClr val="accent2">
                  <a:lumMod val="50000"/>
                </a:schemeClr>
              </a:solidFill>
              <a:latin typeface="Broadway" pitchFamily="82" charset="0"/>
            </a:endParaRPr>
          </a:p>
        </p:txBody>
      </p:sp>
      <p:sp>
        <p:nvSpPr>
          <p:cNvPr id="6" name="5 Rectángulo"/>
          <p:cNvSpPr/>
          <p:nvPr/>
        </p:nvSpPr>
        <p:spPr>
          <a:xfrm rot="177268">
            <a:off x="4522689" y="4045542"/>
            <a:ext cx="4572000" cy="2031325"/>
          </a:xfrm>
          <a:prstGeom prst="rect">
            <a:avLst/>
          </a:prstGeom>
          <a:ln w="76200">
            <a:solidFill>
              <a:schemeClr val="accent6">
                <a:lumMod val="75000"/>
              </a:schemeClr>
            </a:solidFill>
          </a:ln>
        </p:spPr>
        <p:txBody>
          <a:bodyPr>
            <a:spAutoFit/>
          </a:bodyPr>
          <a:lstStyle/>
          <a:p>
            <a:pPr marL="342900" indent="-342900" algn="ctr"/>
            <a:r>
              <a:rPr lang="es-ES" b="1" dirty="0" smtClean="0">
                <a:solidFill>
                  <a:schemeClr val="accent2">
                    <a:lumMod val="50000"/>
                  </a:schemeClr>
                </a:solidFill>
                <a:latin typeface="Broadway" pitchFamily="82" charset="0"/>
              </a:rPr>
              <a:t>Cine negro:</a:t>
            </a:r>
          </a:p>
          <a:p>
            <a:pPr marL="342900" indent="-342900" algn="ctr"/>
            <a:r>
              <a:rPr lang="es-ES" b="1" dirty="0" smtClean="0">
                <a:solidFill>
                  <a:schemeClr val="accent2">
                    <a:lumMod val="50000"/>
                  </a:schemeClr>
                </a:solidFill>
                <a:latin typeface="Broadway" pitchFamily="82" charset="0"/>
              </a:rPr>
              <a:t> </a:t>
            </a:r>
            <a:r>
              <a:rPr lang="es-ES" dirty="0" smtClean="0">
                <a:solidFill>
                  <a:schemeClr val="accent2">
                    <a:lumMod val="50000"/>
                  </a:schemeClr>
                </a:solidFill>
                <a:latin typeface="Broadway" pitchFamily="82" charset="0"/>
              </a:rPr>
              <a:t>Las</a:t>
            </a:r>
            <a:r>
              <a:rPr lang="es-ES" b="1" dirty="0" smtClean="0">
                <a:solidFill>
                  <a:schemeClr val="accent2">
                    <a:lumMod val="50000"/>
                  </a:schemeClr>
                </a:solidFill>
                <a:latin typeface="Broadway" pitchFamily="82" charset="0"/>
              </a:rPr>
              <a:t> películas </a:t>
            </a:r>
          </a:p>
          <a:p>
            <a:pPr marL="342900" indent="-342900" algn="ctr"/>
            <a:r>
              <a:rPr lang="es-ES" b="1" dirty="0" smtClean="0">
                <a:solidFill>
                  <a:schemeClr val="accent2">
                    <a:lumMod val="50000"/>
                  </a:schemeClr>
                </a:solidFill>
                <a:latin typeface="Broadway" pitchFamily="82" charset="0"/>
              </a:rPr>
              <a:t>caracterizadas como de cine negro </a:t>
            </a:r>
          </a:p>
          <a:p>
            <a:pPr marL="342900" indent="-342900" algn="ctr"/>
            <a:r>
              <a:rPr lang="es-ES" b="1" dirty="0" smtClean="0">
                <a:solidFill>
                  <a:schemeClr val="accent2">
                    <a:lumMod val="50000"/>
                  </a:schemeClr>
                </a:solidFill>
                <a:latin typeface="Broadway" pitchFamily="82" charset="0"/>
              </a:rPr>
              <a:t>giran en torno a hechos delictivos y </a:t>
            </a:r>
          </a:p>
          <a:p>
            <a:pPr marL="342900" indent="-342900" algn="ctr"/>
            <a:r>
              <a:rPr lang="es-ES" b="1" dirty="0" smtClean="0">
                <a:solidFill>
                  <a:schemeClr val="accent2">
                    <a:lumMod val="50000"/>
                  </a:schemeClr>
                </a:solidFill>
                <a:latin typeface="Broadway" pitchFamily="82" charset="0"/>
              </a:rPr>
              <a:t>criminales con un fuerte contenido </a:t>
            </a:r>
          </a:p>
          <a:p>
            <a:pPr marL="342900" indent="-342900" algn="ctr"/>
            <a:r>
              <a:rPr lang="es-ES" b="1" dirty="0" smtClean="0">
                <a:solidFill>
                  <a:schemeClr val="accent2">
                    <a:lumMod val="50000"/>
                  </a:schemeClr>
                </a:solidFill>
                <a:latin typeface="Broadway" pitchFamily="82" charset="0"/>
              </a:rPr>
              <a:t>expresivo y una característica </a:t>
            </a:r>
          </a:p>
          <a:p>
            <a:pPr marL="342900" indent="-342900" algn="ctr"/>
            <a:r>
              <a:rPr lang="es-ES" b="1" dirty="0" smtClean="0">
                <a:solidFill>
                  <a:schemeClr val="accent2">
                    <a:lumMod val="50000"/>
                  </a:schemeClr>
                </a:solidFill>
                <a:latin typeface="Broadway" pitchFamily="82" charset="0"/>
              </a:rPr>
              <a:t>estilización visual.</a:t>
            </a:r>
            <a:endParaRPr lang="es-AR" dirty="0">
              <a:solidFill>
                <a:schemeClr val="accent2">
                  <a:lumMod val="50000"/>
                </a:schemeClr>
              </a:solidFill>
              <a:latin typeface="Broadway" pitchFamily="82" charset="0"/>
            </a:endParaRPr>
          </a:p>
        </p:txBody>
      </p:sp>
      <p:pic>
        <p:nvPicPr>
          <p:cNvPr id="16390" name="Picture 6" descr="http://voiceover.blogdiario.com/img/maltesefa.jpeg"/>
          <p:cNvPicPr>
            <a:picLocks noChangeAspect="1" noChangeArrowheads="1"/>
          </p:cNvPicPr>
          <p:nvPr/>
        </p:nvPicPr>
        <p:blipFill>
          <a:blip r:embed="rId3"/>
          <a:srcRect/>
          <a:stretch>
            <a:fillRect/>
          </a:stretch>
        </p:blipFill>
        <p:spPr bwMode="auto">
          <a:xfrm rot="21242676">
            <a:off x="338988" y="3910608"/>
            <a:ext cx="3910986" cy="2607324"/>
          </a:xfrm>
          <a:prstGeom prst="rect">
            <a:avLst/>
          </a:prstGeom>
          <a:noFill/>
          <a:ln w="76200">
            <a:solidFill>
              <a:schemeClr val="accent6">
                <a:lumMod val="75000"/>
              </a:schemeClr>
            </a:solidFill>
          </a:ln>
        </p:spPr>
      </p:pic>
      <p:pic>
        <p:nvPicPr>
          <p:cNvPr id="27650" name="Picture 2" descr="http://vemoscine.com/wp-content/uploads/2008/11/los-tres-chiflados.jpg"/>
          <p:cNvPicPr>
            <a:picLocks noChangeAspect="1" noChangeArrowheads="1"/>
          </p:cNvPicPr>
          <p:nvPr/>
        </p:nvPicPr>
        <p:blipFill>
          <a:blip r:embed="rId4"/>
          <a:srcRect/>
          <a:stretch>
            <a:fillRect/>
          </a:stretch>
        </p:blipFill>
        <p:spPr bwMode="auto">
          <a:xfrm rot="306865">
            <a:off x="4874362" y="976931"/>
            <a:ext cx="3818591" cy="2863944"/>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rot="21404999">
            <a:off x="5143504" y="387249"/>
            <a:ext cx="3660645" cy="2582871"/>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Cine de terror:</a:t>
            </a:r>
          </a:p>
          <a:p>
            <a:pPr marL="342900" indent="-342900" algn="ctr"/>
            <a:r>
              <a:rPr lang="es-ES" b="1" dirty="0" smtClean="0">
                <a:solidFill>
                  <a:schemeClr val="accent2">
                    <a:lumMod val="50000"/>
                  </a:schemeClr>
                </a:solidFill>
                <a:latin typeface="Broadway" pitchFamily="82" charset="0"/>
              </a:rPr>
              <a:t>Es un genero cinematográfico</a:t>
            </a:r>
          </a:p>
          <a:p>
            <a:pPr marL="342900" indent="-342900" algn="ctr"/>
            <a:r>
              <a:rPr lang="es-ES" b="1" dirty="0" smtClean="0">
                <a:solidFill>
                  <a:schemeClr val="accent2">
                    <a:lumMod val="50000"/>
                  </a:schemeClr>
                </a:solidFill>
                <a:latin typeface="Broadway" pitchFamily="82" charset="0"/>
              </a:rPr>
              <a:t>que se caracteriza por su </a:t>
            </a:r>
          </a:p>
          <a:p>
            <a:pPr marL="342900" indent="-342900" algn="ctr"/>
            <a:r>
              <a:rPr lang="es-ES" b="1" dirty="0" smtClean="0">
                <a:solidFill>
                  <a:schemeClr val="accent2">
                    <a:lumMod val="50000"/>
                  </a:schemeClr>
                </a:solidFill>
                <a:latin typeface="Broadway" pitchFamily="82" charset="0"/>
              </a:rPr>
              <a:t>voluntad de provocar en el espectador  sensaciones de pavor, miedo, disgusto, repugnancia u horror.</a:t>
            </a:r>
            <a:endParaRPr lang="es-ES_tradnl" b="1" dirty="0">
              <a:solidFill>
                <a:schemeClr val="accent2">
                  <a:lumMod val="50000"/>
                </a:schemeClr>
              </a:solidFill>
              <a:latin typeface="Broadway" pitchFamily="82" charset="0"/>
            </a:endParaRPr>
          </a:p>
        </p:txBody>
      </p:sp>
      <p:pic>
        <p:nvPicPr>
          <p:cNvPr id="4" name="Picture 2" descr="http://www.enrolados.com/wp-content/imagenes/2008/01/freddy_krueger.jpg"/>
          <p:cNvPicPr>
            <a:picLocks noChangeAspect="1" noChangeArrowheads="1"/>
          </p:cNvPicPr>
          <p:nvPr/>
        </p:nvPicPr>
        <p:blipFill>
          <a:blip r:embed="rId3"/>
          <a:srcRect/>
          <a:stretch>
            <a:fillRect/>
          </a:stretch>
        </p:blipFill>
        <p:spPr bwMode="auto">
          <a:xfrm rot="21350607">
            <a:off x="157577" y="863968"/>
            <a:ext cx="2627622" cy="2473056"/>
          </a:xfrm>
          <a:prstGeom prst="rect">
            <a:avLst/>
          </a:prstGeom>
          <a:noFill/>
          <a:ln w="76200">
            <a:solidFill>
              <a:schemeClr val="accent6">
                <a:lumMod val="75000"/>
              </a:schemeClr>
            </a:solidFill>
          </a:ln>
        </p:spPr>
      </p:pic>
      <p:pic>
        <p:nvPicPr>
          <p:cNvPr id="34820" name="Picture 4" descr="http://2.bp.blogspot.com/_fFKKXF51v4c/SKkey2m33HI/AAAAAAAAAt8/CaL7gpyldJI/s320/saw2.jpg"/>
          <p:cNvPicPr>
            <a:picLocks noChangeAspect="1" noChangeArrowheads="1"/>
          </p:cNvPicPr>
          <p:nvPr/>
        </p:nvPicPr>
        <p:blipFill>
          <a:blip r:embed="rId4"/>
          <a:srcRect/>
          <a:stretch>
            <a:fillRect/>
          </a:stretch>
        </p:blipFill>
        <p:spPr bwMode="auto">
          <a:xfrm rot="176079">
            <a:off x="2635378" y="131919"/>
            <a:ext cx="2428892" cy="2548346"/>
          </a:xfrm>
          <a:prstGeom prst="rect">
            <a:avLst/>
          </a:prstGeom>
          <a:noFill/>
          <a:ln w="76200">
            <a:solidFill>
              <a:schemeClr val="accent6">
                <a:lumMod val="75000"/>
              </a:schemeClr>
            </a:solidFill>
          </a:ln>
        </p:spPr>
      </p:pic>
      <p:sp>
        <p:nvSpPr>
          <p:cNvPr id="8" name="7 Rectángulo"/>
          <p:cNvSpPr/>
          <p:nvPr/>
        </p:nvSpPr>
        <p:spPr>
          <a:xfrm rot="21366133">
            <a:off x="278106" y="4080039"/>
            <a:ext cx="4511026" cy="2031325"/>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Cine de acción:</a:t>
            </a:r>
          </a:p>
          <a:p>
            <a:pPr marL="342900" indent="-342900" algn="ctr"/>
            <a:r>
              <a:rPr lang="es-ES" b="1" dirty="0" smtClean="0">
                <a:solidFill>
                  <a:schemeClr val="accent2">
                    <a:lumMod val="50000"/>
                  </a:schemeClr>
                </a:solidFill>
                <a:latin typeface="Broadway" pitchFamily="82" charset="0"/>
              </a:rPr>
              <a:t>Es un género cinematográfico</a:t>
            </a:r>
          </a:p>
          <a:p>
            <a:pPr marL="342900" indent="-342900" algn="ctr"/>
            <a:r>
              <a:rPr lang="es-ES" b="1" dirty="0" smtClean="0">
                <a:solidFill>
                  <a:schemeClr val="accent2">
                    <a:lumMod val="50000"/>
                  </a:schemeClr>
                </a:solidFill>
                <a:latin typeface="Broadway" pitchFamily="82" charset="0"/>
              </a:rPr>
              <a:t> en el que prima la</a:t>
            </a:r>
          </a:p>
          <a:p>
            <a:pPr marL="342900" indent="-342900" algn="ctr"/>
            <a:r>
              <a:rPr lang="es-ES" b="1" dirty="0" smtClean="0">
                <a:solidFill>
                  <a:schemeClr val="accent2">
                    <a:lumMod val="50000"/>
                  </a:schemeClr>
                </a:solidFill>
                <a:latin typeface="Broadway" pitchFamily="82" charset="0"/>
              </a:rPr>
              <a:t> espectacularidad de las</a:t>
            </a:r>
          </a:p>
          <a:p>
            <a:pPr marL="342900" indent="-342900" algn="ctr"/>
            <a:r>
              <a:rPr lang="es-ES" b="1" dirty="0" smtClean="0">
                <a:solidFill>
                  <a:schemeClr val="accent2">
                    <a:lumMod val="50000"/>
                  </a:schemeClr>
                </a:solidFill>
                <a:latin typeface="Broadway" pitchFamily="82" charset="0"/>
              </a:rPr>
              <a:t> imágenes por medio de efectos </a:t>
            </a:r>
          </a:p>
          <a:p>
            <a:pPr marL="342900" indent="-342900" algn="ctr"/>
            <a:r>
              <a:rPr lang="es-ES" b="1" dirty="0" smtClean="0">
                <a:solidFill>
                  <a:schemeClr val="accent2">
                    <a:lumMod val="50000"/>
                  </a:schemeClr>
                </a:solidFill>
                <a:latin typeface="Broadway" pitchFamily="82" charset="0"/>
              </a:rPr>
              <a:t>especiales dejando al margen </a:t>
            </a:r>
          </a:p>
          <a:p>
            <a:pPr marL="342900" indent="-342900" algn="ctr"/>
            <a:r>
              <a:rPr lang="es-ES" b="1" dirty="0" smtClean="0">
                <a:solidFill>
                  <a:schemeClr val="accent2">
                    <a:lumMod val="50000"/>
                  </a:schemeClr>
                </a:solidFill>
                <a:latin typeface="Broadway" pitchFamily="82" charset="0"/>
              </a:rPr>
              <a:t>cualquier otra consideración.</a:t>
            </a:r>
            <a:r>
              <a:rPr lang="es-ES" dirty="0" smtClean="0">
                <a:solidFill>
                  <a:schemeClr val="accent2">
                    <a:lumMod val="50000"/>
                  </a:schemeClr>
                </a:solidFill>
                <a:latin typeface="Broadway" pitchFamily="82" charset="0"/>
              </a:rPr>
              <a:t> </a:t>
            </a:r>
            <a:r>
              <a:rPr lang="es-ES" b="1" dirty="0" smtClean="0">
                <a:solidFill>
                  <a:schemeClr val="accent2">
                    <a:lumMod val="50000"/>
                  </a:schemeClr>
                </a:solidFill>
                <a:latin typeface="Broadway" pitchFamily="82" charset="0"/>
              </a:rPr>
              <a:t>       </a:t>
            </a:r>
            <a:endParaRPr lang="es-ES_tradnl" b="1" dirty="0">
              <a:solidFill>
                <a:schemeClr val="accent2">
                  <a:lumMod val="50000"/>
                </a:schemeClr>
              </a:solidFill>
              <a:latin typeface="Broadway" pitchFamily="82" charset="0"/>
            </a:endParaRPr>
          </a:p>
        </p:txBody>
      </p:sp>
      <p:pic>
        <p:nvPicPr>
          <p:cNvPr id="26626" name="Picture 2" descr="http://www.radionacional.com.ar/files/editor/671-picture5.jpg"/>
          <p:cNvPicPr>
            <a:picLocks noChangeAspect="1" noChangeArrowheads="1"/>
          </p:cNvPicPr>
          <p:nvPr/>
        </p:nvPicPr>
        <p:blipFill>
          <a:blip r:embed="rId5"/>
          <a:srcRect/>
          <a:stretch>
            <a:fillRect/>
          </a:stretch>
        </p:blipFill>
        <p:spPr bwMode="auto">
          <a:xfrm rot="197356">
            <a:off x="4856275" y="3615200"/>
            <a:ext cx="4078221" cy="2716096"/>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3 Rectángulo"/>
          <p:cNvSpPr/>
          <p:nvPr/>
        </p:nvSpPr>
        <p:spPr>
          <a:xfrm rot="177268">
            <a:off x="4515550" y="402020"/>
            <a:ext cx="4572000" cy="2308324"/>
          </a:xfrm>
          <a:prstGeom prst="rect">
            <a:avLst/>
          </a:prstGeom>
          <a:ln w="76200">
            <a:solidFill>
              <a:schemeClr val="accent6">
                <a:lumMod val="75000"/>
              </a:schemeClr>
            </a:solidFill>
          </a:ln>
        </p:spPr>
        <p:txBody>
          <a:bodyPr>
            <a:spAutoFit/>
          </a:bodyPr>
          <a:lstStyle/>
          <a:p>
            <a:pPr marL="342900" indent="-342900" algn="ctr"/>
            <a:r>
              <a:rPr lang="es-ES" b="1" dirty="0" smtClean="0">
                <a:solidFill>
                  <a:schemeClr val="accent2">
                    <a:lumMod val="50000"/>
                  </a:schemeClr>
                </a:solidFill>
                <a:latin typeface="Broadway" pitchFamily="82" charset="0"/>
              </a:rPr>
              <a:t>Cine de aventura:</a:t>
            </a:r>
          </a:p>
          <a:p>
            <a:pPr marL="342900" indent="-342900" algn="ctr"/>
            <a:r>
              <a:rPr lang="es-ES" b="1" dirty="0" smtClean="0">
                <a:solidFill>
                  <a:schemeClr val="accent2">
                    <a:lumMod val="50000"/>
                  </a:schemeClr>
                </a:solidFill>
                <a:latin typeface="Broadway" pitchFamily="82" charset="0"/>
              </a:rPr>
              <a:t> Es un género cinematográfico</a:t>
            </a:r>
          </a:p>
          <a:p>
            <a:pPr marL="342900" indent="-342900" algn="ctr"/>
            <a:r>
              <a:rPr lang="es-ES" b="1" dirty="0" smtClean="0">
                <a:solidFill>
                  <a:schemeClr val="accent2">
                    <a:lumMod val="50000"/>
                  </a:schemeClr>
                </a:solidFill>
                <a:latin typeface="Broadway" pitchFamily="82" charset="0"/>
              </a:rPr>
              <a:t> que refleja un mundo heroico de</a:t>
            </a:r>
          </a:p>
          <a:p>
            <a:pPr marL="342900" indent="-342900" algn="ctr"/>
            <a:r>
              <a:rPr lang="es-ES" b="1" dirty="0" smtClean="0">
                <a:solidFill>
                  <a:schemeClr val="accent2">
                    <a:lumMod val="50000"/>
                  </a:schemeClr>
                </a:solidFill>
                <a:latin typeface="Broadway" pitchFamily="82" charset="0"/>
              </a:rPr>
              <a:t>combates y aventuras. Suele </a:t>
            </a:r>
          </a:p>
          <a:p>
            <a:pPr marL="342900" indent="-342900" algn="ctr"/>
            <a:r>
              <a:rPr lang="es-ES" b="1" dirty="0" smtClean="0">
                <a:solidFill>
                  <a:schemeClr val="accent2">
                    <a:lumMod val="50000"/>
                  </a:schemeClr>
                </a:solidFill>
                <a:latin typeface="Broadway" pitchFamily="82" charset="0"/>
              </a:rPr>
              <a:t>predominar la acción y valores </a:t>
            </a:r>
          </a:p>
          <a:p>
            <a:pPr marL="342900" indent="-342900" algn="ctr"/>
            <a:r>
              <a:rPr lang="es-ES" b="1" dirty="0" smtClean="0">
                <a:solidFill>
                  <a:schemeClr val="accent2">
                    <a:lumMod val="50000"/>
                  </a:schemeClr>
                </a:solidFill>
                <a:latin typeface="Broadway" pitchFamily="82" charset="0"/>
              </a:rPr>
              <a:t>caballerescos. Inventado en Italia </a:t>
            </a:r>
          </a:p>
          <a:p>
            <a:pPr marL="342900" indent="-342900" algn="ctr"/>
            <a:r>
              <a:rPr lang="es-ES" b="1" dirty="0" smtClean="0">
                <a:solidFill>
                  <a:schemeClr val="accent2">
                    <a:lumMod val="50000"/>
                  </a:schemeClr>
                </a:solidFill>
                <a:latin typeface="Broadway" pitchFamily="82" charset="0"/>
              </a:rPr>
              <a:t>como medio de exaltación de su</a:t>
            </a:r>
          </a:p>
          <a:p>
            <a:pPr marL="342900" indent="-342900" algn="ctr"/>
            <a:r>
              <a:rPr lang="es-ES" b="1" dirty="0" smtClean="0">
                <a:solidFill>
                  <a:schemeClr val="accent2">
                    <a:lumMod val="50000"/>
                  </a:schemeClr>
                </a:solidFill>
                <a:latin typeface="Broadway" pitchFamily="82" charset="0"/>
              </a:rPr>
              <a:t> pasado histórico</a:t>
            </a:r>
            <a:endParaRPr lang="es-AR" dirty="0">
              <a:solidFill>
                <a:schemeClr val="accent2">
                  <a:lumMod val="50000"/>
                </a:schemeClr>
              </a:solidFill>
              <a:latin typeface="Broadway" pitchFamily="82" charset="0"/>
            </a:endParaRPr>
          </a:p>
        </p:txBody>
      </p:sp>
      <p:sp>
        <p:nvSpPr>
          <p:cNvPr id="7" name="6 Rectángulo"/>
          <p:cNvSpPr/>
          <p:nvPr/>
        </p:nvSpPr>
        <p:spPr>
          <a:xfrm rot="21403955">
            <a:off x="144353" y="3414317"/>
            <a:ext cx="4572000" cy="2585323"/>
          </a:xfrm>
          <a:prstGeom prst="rect">
            <a:avLst/>
          </a:prstGeom>
          <a:ln w="76200">
            <a:solidFill>
              <a:schemeClr val="accent6">
                <a:lumMod val="75000"/>
              </a:schemeClr>
            </a:solidFill>
          </a:ln>
        </p:spPr>
        <p:txBody>
          <a:bodyPr>
            <a:spAutoFit/>
          </a:bodyPr>
          <a:lstStyle/>
          <a:p>
            <a:pPr marL="342900" indent="-342900" algn="ctr"/>
            <a:r>
              <a:rPr lang="es-ES" b="1" dirty="0" smtClean="0">
                <a:solidFill>
                  <a:schemeClr val="accent2">
                    <a:lumMod val="50000"/>
                  </a:schemeClr>
                </a:solidFill>
                <a:latin typeface="Broadway" pitchFamily="82" charset="0"/>
              </a:rPr>
              <a:t>Cine dramático:</a:t>
            </a:r>
          </a:p>
          <a:p>
            <a:pPr marL="342900" indent="-342900" algn="ctr"/>
            <a:r>
              <a:rPr lang="es-ES" dirty="0" smtClean="0">
                <a:solidFill>
                  <a:schemeClr val="accent2">
                    <a:lumMod val="50000"/>
                  </a:schemeClr>
                </a:solidFill>
                <a:latin typeface="Broadway" pitchFamily="82" charset="0"/>
              </a:rPr>
              <a:t>Como género cinematográfico el drama siempre plantea conflictos entre los personajes principales de la narración </a:t>
            </a:r>
          </a:p>
          <a:p>
            <a:pPr marL="342900" indent="-342900" algn="ctr"/>
            <a:r>
              <a:rPr lang="es-ES" dirty="0" smtClean="0">
                <a:solidFill>
                  <a:schemeClr val="accent2">
                    <a:lumMod val="50000"/>
                  </a:schemeClr>
                </a:solidFill>
                <a:latin typeface="Broadway" pitchFamily="82" charset="0"/>
              </a:rPr>
              <a:t>fílmica provocando una respuesta emotiva en el espectador, conmoviendo a éste, debido a que interpela a su sensibilidad</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pic>
        <p:nvPicPr>
          <p:cNvPr id="15362" name="Picture 2" descr="http://www.cinemanet.com.ar/wp-content/uploads/2008/07/viajealcentrodelatierra2.jpg"/>
          <p:cNvPicPr>
            <a:picLocks noChangeAspect="1" noChangeArrowheads="1"/>
          </p:cNvPicPr>
          <p:nvPr/>
        </p:nvPicPr>
        <p:blipFill>
          <a:blip r:embed="rId3"/>
          <a:srcRect/>
          <a:stretch>
            <a:fillRect/>
          </a:stretch>
        </p:blipFill>
        <p:spPr bwMode="auto">
          <a:xfrm rot="21360401">
            <a:off x="230240" y="277966"/>
            <a:ext cx="3972699" cy="2648466"/>
          </a:xfrm>
          <a:prstGeom prst="rect">
            <a:avLst/>
          </a:prstGeom>
          <a:noFill/>
          <a:ln w="76200">
            <a:solidFill>
              <a:schemeClr val="accent6">
                <a:lumMod val="75000"/>
              </a:schemeClr>
            </a:solidFill>
          </a:ln>
        </p:spPr>
      </p:pic>
      <p:pic>
        <p:nvPicPr>
          <p:cNvPr id="15364" name="Picture 4" descr="http://www.zonainmobiliaria.es/noticias/UserFiles/Image/2009-01/siete%20almas.jpg"/>
          <p:cNvPicPr>
            <a:picLocks noChangeAspect="1" noChangeArrowheads="1"/>
          </p:cNvPicPr>
          <p:nvPr/>
        </p:nvPicPr>
        <p:blipFill>
          <a:blip r:embed="rId4"/>
          <a:srcRect/>
          <a:stretch>
            <a:fillRect/>
          </a:stretch>
        </p:blipFill>
        <p:spPr bwMode="auto">
          <a:xfrm rot="199524">
            <a:off x="4792160" y="3262233"/>
            <a:ext cx="4183306" cy="2786082"/>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rot="21378094">
            <a:off x="214282" y="285728"/>
            <a:ext cx="4786314" cy="2862322"/>
          </a:xfrm>
          <a:prstGeom prst="rect">
            <a:avLst/>
          </a:prstGeom>
          <a:ln w="76200">
            <a:solidFill>
              <a:schemeClr val="accent6">
                <a:lumMod val="75000"/>
              </a:schemeClr>
            </a:solidFill>
          </a:ln>
        </p:spPr>
        <p:txBody>
          <a:bodyPr wrap="square">
            <a:spAutoFit/>
          </a:bodyPr>
          <a:lstStyle/>
          <a:p>
            <a:pPr algn="ctr"/>
            <a:r>
              <a:rPr lang="es-CO" dirty="0" smtClean="0">
                <a:solidFill>
                  <a:schemeClr val="accent2">
                    <a:lumMod val="50000"/>
                  </a:schemeClr>
                </a:solidFill>
                <a:latin typeface="Broadway" pitchFamily="82" charset="0"/>
              </a:rPr>
              <a:t>Cine de ciencia ficción:</a:t>
            </a:r>
          </a:p>
          <a:p>
            <a:pPr algn="ctr"/>
            <a:r>
              <a:rPr lang="es-CO" dirty="0" smtClean="0">
                <a:solidFill>
                  <a:schemeClr val="accent2">
                    <a:lumMod val="50000"/>
                  </a:schemeClr>
                </a:solidFill>
                <a:latin typeface="Broadway" pitchFamily="82" charset="0"/>
              </a:rPr>
              <a:t>es un genero cinematográfico que utiliza representaciones especulativas basadas en la ciencia de fenómenos imaginarios como extraterrestres, planetas alienígenas y viajes en el tiempo, a menudo junto con elementos tecnológicos como  naves espaciales futuristas, robots y otras tecnologías</a:t>
            </a:r>
            <a:endParaRPr lang="es-CO" dirty="0">
              <a:solidFill>
                <a:schemeClr val="accent2">
                  <a:lumMod val="50000"/>
                </a:schemeClr>
              </a:solidFill>
              <a:latin typeface="Broadway" pitchFamily="82" charset="0"/>
            </a:endParaRPr>
          </a:p>
        </p:txBody>
      </p:sp>
      <p:pic>
        <p:nvPicPr>
          <p:cNvPr id="4" name="Picture 10" descr="http://pille.iwr.uni-heidelberg.de/~photo01/Images/matrix_montage_html.jpg"/>
          <p:cNvPicPr>
            <a:picLocks noChangeAspect="1" noChangeArrowheads="1"/>
          </p:cNvPicPr>
          <p:nvPr/>
        </p:nvPicPr>
        <p:blipFill>
          <a:blip r:embed="rId3"/>
          <a:srcRect/>
          <a:stretch>
            <a:fillRect/>
          </a:stretch>
        </p:blipFill>
        <p:spPr bwMode="auto">
          <a:xfrm rot="290476">
            <a:off x="4205053" y="3030527"/>
            <a:ext cx="4794252" cy="3631646"/>
          </a:xfrm>
          <a:prstGeom prst="rect">
            <a:avLst/>
          </a:prstGeom>
          <a:noFill/>
          <a:ln w="76200">
            <a:solidFill>
              <a:schemeClr val="accent6">
                <a:lumMod val="75000"/>
              </a:schemeClr>
            </a:solidFill>
          </a:ln>
        </p:spPr>
      </p:pic>
      <p:pic>
        <p:nvPicPr>
          <p:cNvPr id="35842" name="Picture 2" descr="http://mm.nosotras.com/%2FEspa%C3%B1ol%2FOcio%2FCine%2FActualidad%2F51933/starwars(1).jpg"/>
          <p:cNvPicPr>
            <a:picLocks noChangeAspect="1" noChangeArrowheads="1"/>
          </p:cNvPicPr>
          <p:nvPr/>
        </p:nvPicPr>
        <p:blipFill>
          <a:blip r:embed="rId4"/>
          <a:srcRect/>
          <a:stretch>
            <a:fillRect/>
          </a:stretch>
        </p:blipFill>
        <p:spPr bwMode="auto">
          <a:xfrm rot="21408681">
            <a:off x="68068" y="3759171"/>
            <a:ext cx="4237136" cy="2565393"/>
          </a:xfrm>
          <a:prstGeom prst="rect">
            <a:avLst/>
          </a:prstGeom>
          <a:noFill/>
          <a:ln w="76200">
            <a:solidFill>
              <a:schemeClr val="accent6">
                <a:lumMod val="75000"/>
              </a:schemeClr>
            </a:solidFill>
          </a:ln>
        </p:spPr>
      </p:pic>
      <p:pic>
        <p:nvPicPr>
          <p:cNvPr id="35846" name="Picture 6" descr="http://www.infraser.com/weblog/imagenes/Piratas%20caribe%203%20b.jpg"/>
          <p:cNvPicPr>
            <a:picLocks noChangeAspect="1" noChangeArrowheads="1"/>
          </p:cNvPicPr>
          <p:nvPr/>
        </p:nvPicPr>
        <p:blipFill>
          <a:blip r:embed="rId5"/>
          <a:srcRect/>
          <a:stretch>
            <a:fillRect/>
          </a:stretch>
        </p:blipFill>
        <p:spPr bwMode="auto">
          <a:xfrm rot="176908">
            <a:off x="5419376" y="302049"/>
            <a:ext cx="3476162" cy="2482973"/>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pequelandia.org/pelis/cine.jpg"/>
          <p:cNvPicPr/>
          <p:nvPr/>
        </p:nvPicPr>
        <p:blipFill>
          <a:blip r:embed="rId2">
            <a:duotone>
              <a:schemeClr val="bg2">
                <a:shade val="45000"/>
                <a:satMod val="135000"/>
              </a:schemeClr>
              <a:prstClr val="white"/>
            </a:duotone>
          </a:blip>
          <a:srcRect/>
          <a:stretch>
            <a:fillRect/>
          </a:stretch>
        </p:blipFill>
        <p:spPr bwMode="auto">
          <a:xfrm>
            <a:off x="0" y="-24"/>
            <a:ext cx="9144000" cy="6858000"/>
          </a:xfrm>
          <a:prstGeom prst="rect">
            <a:avLst/>
          </a:prstGeom>
          <a:noFill/>
          <a:ln w="9525">
            <a:noFill/>
            <a:miter lim="800000"/>
            <a:headEnd/>
            <a:tailEnd/>
          </a:ln>
        </p:spPr>
      </p:pic>
      <p:sp>
        <p:nvSpPr>
          <p:cNvPr id="3" name="2 Rectángulo"/>
          <p:cNvSpPr/>
          <p:nvPr/>
        </p:nvSpPr>
        <p:spPr>
          <a:xfrm rot="21366133">
            <a:off x="73239" y="364943"/>
            <a:ext cx="4511026" cy="2308324"/>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Cine histórico</a:t>
            </a:r>
            <a:r>
              <a:rPr lang="es-ES" dirty="0" smtClean="0">
                <a:solidFill>
                  <a:schemeClr val="accent2">
                    <a:lumMod val="50000"/>
                  </a:schemeClr>
                </a:solidFill>
                <a:latin typeface="Broadway" pitchFamily="82" charset="0"/>
              </a:rPr>
              <a:t>. </a:t>
            </a:r>
          </a:p>
          <a:p>
            <a:pPr marL="342900" indent="-342900" algn="ctr"/>
            <a:r>
              <a:rPr lang="es-ES" dirty="0" smtClean="0">
                <a:solidFill>
                  <a:schemeClr val="accent2">
                    <a:lumMod val="50000"/>
                  </a:schemeClr>
                </a:solidFill>
                <a:latin typeface="Broadway" pitchFamily="82" charset="0"/>
              </a:rPr>
              <a:t>Género cinematográfico que gira</a:t>
            </a:r>
          </a:p>
          <a:p>
            <a:pPr marL="342900" indent="-342900" algn="ctr"/>
            <a:r>
              <a:rPr lang="es-ES" dirty="0" smtClean="0">
                <a:solidFill>
                  <a:schemeClr val="accent2">
                    <a:lumMod val="50000"/>
                  </a:schemeClr>
                </a:solidFill>
                <a:latin typeface="Broadway" pitchFamily="82" charset="0"/>
              </a:rPr>
              <a:t> en torno a la narración de uno o </a:t>
            </a:r>
          </a:p>
          <a:p>
            <a:pPr marL="342900" indent="-342900" algn="ctr"/>
            <a:r>
              <a:rPr lang="es-ES" dirty="0" smtClean="0">
                <a:solidFill>
                  <a:schemeClr val="accent2">
                    <a:lumMod val="50000"/>
                  </a:schemeClr>
                </a:solidFill>
                <a:latin typeface="Broadway" pitchFamily="82" charset="0"/>
              </a:rPr>
              <a:t>varios hechos históricos reales. </a:t>
            </a:r>
          </a:p>
          <a:p>
            <a:pPr marL="342900" indent="-342900" algn="ctr"/>
            <a:r>
              <a:rPr lang="es-ES" dirty="0" smtClean="0">
                <a:solidFill>
                  <a:schemeClr val="accent2">
                    <a:lumMod val="50000"/>
                  </a:schemeClr>
                </a:solidFill>
                <a:latin typeface="Broadway" pitchFamily="82" charset="0"/>
              </a:rPr>
              <a:t>Es uno de los géneros más comunes </a:t>
            </a:r>
          </a:p>
          <a:p>
            <a:pPr marL="342900" indent="-342900" algn="ctr"/>
            <a:r>
              <a:rPr lang="es-ES" dirty="0" smtClean="0">
                <a:solidFill>
                  <a:schemeClr val="accent2">
                    <a:lumMod val="50000"/>
                  </a:schemeClr>
                </a:solidFill>
                <a:latin typeface="Broadway" pitchFamily="82" charset="0"/>
              </a:rPr>
              <a:t>del cine y sus orígenes </a:t>
            </a:r>
          </a:p>
          <a:p>
            <a:pPr marL="342900" indent="-342900" algn="ctr"/>
            <a:r>
              <a:rPr lang="es-ES" dirty="0" smtClean="0">
                <a:solidFill>
                  <a:schemeClr val="accent2">
                    <a:lumMod val="50000"/>
                  </a:schemeClr>
                </a:solidFill>
                <a:latin typeface="Broadway" pitchFamily="82" charset="0"/>
              </a:rPr>
              <a:t>se hunden en los primeros años </a:t>
            </a:r>
          </a:p>
          <a:p>
            <a:pPr marL="342900" indent="-342900" algn="ctr"/>
            <a:r>
              <a:rPr lang="es-ES" dirty="0" smtClean="0">
                <a:solidFill>
                  <a:schemeClr val="accent2">
                    <a:lumMod val="50000"/>
                  </a:schemeClr>
                </a:solidFill>
                <a:latin typeface="Broadway" pitchFamily="82" charset="0"/>
              </a:rPr>
              <a:t>de vida del Séptimo Arte</a:t>
            </a:r>
            <a:r>
              <a:rPr lang="es-ES_tradnl" dirty="0" smtClean="0">
                <a:solidFill>
                  <a:schemeClr val="accent2">
                    <a:lumMod val="50000"/>
                  </a:schemeClr>
                </a:solidFill>
                <a:latin typeface="Broadway" pitchFamily="82" charset="0"/>
              </a:rPr>
              <a:t> </a:t>
            </a:r>
            <a:endParaRPr lang="es-ES_tradnl" dirty="0">
              <a:solidFill>
                <a:schemeClr val="accent2">
                  <a:lumMod val="50000"/>
                </a:schemeClr>
              </a:solidFill>
              <a:latin typeface="Broadway" pitchFamily="82" charset="0"/>
            </a:endParaRPr>
          </a:p>
        </p:txBody>
      </p:sp>
      <p:sp>
        <p:nvSpPr>
          <p:cNvPr id="4" name="3 Rectángulo"/>
          <p:cNvSpPr/>
          <p:nvPr/>
        </p:nvSpPr>
        <p:spPr>
          <a:xfrm rot="218385">
            <a:off x="4435199" y="3712455"/>
            <a:ext cx="4511026" cy="2585323"/>
          </a:xfrm>
          <a:prstGeom prst="rect">
            <a:avLst/>
          </a:prstGeom>
          <a:ln w="76200">
            <a:solidFill>
              <a:schemeClr val="accent6">
                <a:lumMod val="75000"/>
              </a:schemeClr>
            </a:solidFill>
          </a:ln>
        </p:spPr>
        <p:txBody>
          <a:bodyPr wrap="square">
            <a:spAutoFit/>
          </a:bodyPr>
          <a:lstStyle/>
          <a:p>
            <a:pPr marL="342900" indent="-342900" algn="ctr"/>
            <a:r>
              <a:rPr lang="es-ES" b="1" dirty="0" smtClean="0">
                <a:solidFill>
                  <a:schemeClr val="accent2">
                    <a:lumMod val="50000"/>
                  </a:schemeClr>
                </a:solidFill>
                <a:latin typeface="Broadway" pitchFamily="82" charset="0"/>
              </a:rPr>
              <a:t>Cine musical. </a:t>
            </a:r>
          </a:p>
          <a:p>
            <a:pPr marL="342900" indent="-342900" algn="ctr"/>
            <a:r>
              <a:rPr lang="es-CO" dirty="0" smtClean="0">
                <a:solidFill>
                  <a:schemeClr val="accent2">
                    <a:lumMod val="50000"/>
                  </a:schemeClr>
                </a:solidFill>
                <a:latin typeface="Broadway" pitchFamily="82" charset="0"/>
              </a:rPr>
              <a:t>es un genero cinematográfico que se caracteriza por películas que contienen interrupciones en su desarrollo, para dar un breve receso por medio de un fragmento musical cantado o acompañados de una coreografía.</a:t>
            </a:r>
            <a:endParaRPr lang="es-ES_tradnl" dirty="0">
              <a:solidFill>
                <a:schemeClr val="accent2">
                  <a:lumMod val="50000"/>
                </a:schemeClr>
              </a:solidFill>
              <a:latin typeface="Broadway" pitchFamily="82" charset="0"/>
            </a:endParaRPr>
          </a:p>
        </p:txBody>
      </p:sp>
      <p:pic>
        <p:nvPicPr>
          <p:cNvPr id="15362" name="Picture 2" descr="http://www.hollywoodjesus.com/movie/troy/21.jpg"/>
          <p:cNvPicPr>
            <a:picLocks noChangeAspect="1" noChangeArrowheads="1"/>
          </p:cNvPicPr>
          <p:nvPr/>
        </p:nvPicPr>
        <p:blipFill>
          <a:blip r:embed="rId3"/>
          <a:srcRect/>
          <a:stretch>
            <a:fillRect/>
          </a:stretch>
        </p:blipFill>
        <p:spPr bwMode="auto">
          <a:xfrm rot="216124">
            <a:off x="4900547" y="336345"/>
            <a:ext cx="3816760" cy="2546645"/>
          </a:xfrm>
          <a:prstGeom prst="rect">
            <a:avLst/>
          </a:prstGeom>
          <a:noFill/>
          <a:ln w="76200">
            <a:solidFill>
              <a:schemeClr val="accent6">
                <a:lumMod val="75000"/>
              </a:schemeClr>
            </a:solidFill>
          </a:ln>
        </p:spPr>
      </p:pic>
      <p:pic>
        <p:nvPicPr>
          <p:cNvPr id="15364" name="Picture 4" descr="http://cm1.theinsider.com/media/0/84/16/high-school-musical-3-photo_400x400.0.0.0x0.400x400.jpeg"/>
          <p:cNvPicPr>
            <a:picLocks noChangeAspect="1" noChangeArrowheads="1"/>
          </p:cNvPicPr>
          <p:nvPr/>
        </p:nvPicPr>
        <p:blipFill>
          <a:blip r:embed="rId4"/>
          <a:srcRect/>
          <a:stretch>
            <a:fillRect/>
          </a:stretch>
        </p:blipFill>
        <p:spPr bwMode="auto">
          <a:xfrm rot="21240529">
            <a:off x="589706" y="3211922"/>
            <a:ext cx="3257607" cy="3257607"/>
          </a:xfrm>
          <a:prstGeom prst="rect">
            <a:avLst/>
          </a:prstGeom>
          <a:noFill/>
          <a:ln w="76200">
            <a:solidFill>
              <a:schemeClr val="accent6">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2415</Words>
  <Application>Microsoft Office PowerPoint</Application>
  <PresentationFormat>Presentación en pantalla (4:3)</PresentationFormat>
  <Paragraphs>220</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XP Colossus Edition 2 Reloaded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Colossus User</dc:creator>
  <cp:lastModifiedBy>Luffi</cp:lastModifiedBy>
  <cp:revision>88</cp:revision>
  <dcterms:created xsi:type="dcterms:W3CDTF">2009-11-07T19:55:05Z</dcterms:created>
  <dcterms:modified xsi:type="dcterms:W3CDTF">2014-02-25T01:11:20Z</dcterms:modified>
</cp:coreProperties>
</file>