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16" r:id="rId1"/>
  </p:sldMasterIdLst>
  <p:sldIdLst>
    <p:sldId id="256" r:id="rId2"/>
    <p:sldId id="274" r:id="rId3"/>
    <p:sldId id="267" r:id="rId4"/>
    <p:sldId id="282" r:id="rId5"/>
    <p:sldId id="271" r:id="rId6"/>
    <p:sldId id="277" r:id="rId7"/>
    <p:sldId id="285" r:id="rId8"/>
    <p:sldId id="258" r:id="rId9"/>
    <p:sldId id="278" r:id="rId10"/>
    <p:sldId id="284" r:id="rId11"/>
    <p:sldId id="280" r:id="rId12"/>
    <p:sldId id="259" r:id="rId13"/>
    <p:sldId id="260" r:id="rId14"/>
    <p:sldId id="281" r:id="rId15"/>
    <p:sldId id="272" r:id="rId16"/>
    <p:sldId id="275" r:id="rId17"/>
    <p:sldId id="276" r:id="rId18"/>
    <p:sldId id="263" r:id="rId19"/>
    <p:sldId id="283" r:id="rId20"/>
    <p:sldId id="264" r:id="rId21"/>
    <p:sldId id="286" r:id="rId22"/>
    <p:sldId id="265" r:id="rId23"/>
    <p:sldId id="270" r:id="rId24"/>
    <p:sldId id="273" r:id="rId25"/>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67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p:scale>
          <a:sx n="78" d="100"/>
          <a:sy n="78" d="100"/>
        </p:scale>
        <p:origin x="-27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1B1B49F-1E04-4732-BA81-77F7FFEAD3DD}" type="datetimeFigureOut">
              <a:rPr lang="es-ES_tradnl" smtClean="0"/>
              <a:pPr/>
              <a:t>24/02/2014</a:t>
            </a:fld>
            <a:endParaRPr lang="es-ES_tradnl"/>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S_tradnl"/>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6FB8C01-A9BB-4491-832D-E415A63B9912}" type="slidenum">
              <a:rPr lang="es-ES_tradnl" smtClean="0"/>
              <a:pPr/>
              <a:t>‹Nº›</a:t>
            </a:fld>
            <a:endParaRPr lang="es-ES_tradnl"/>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1B1B49F-1E04-4732-BA81-77F7FFEAD3DD}" type="datetimeFigureOut">
              <a:rPr lang="es-ES_tradnl" smtClean="0"/>
              <a:pPr/>
              <a:t>24/02/2014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6FB8C01-A9BB-4491-832D-E415A63B9912}"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1B1B49F-1E04-4732-BA81-77F7FFEAD3DD}" type="datetimeFigureOut">
              <a:rPr lang="es-ES_tradnl" smtClean="0"/>
              <a:pPr/>
              <a:t>24/02/2014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6FB8C01-A9BB-4491-832D-E415A63B9912}"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1B1B49F-1E04-4732-BA81-77F7FFEAD3DD}" type="datetimeFigureOut">
              <a:rPr lang="es-ES_tradnl" smtClean="0"/>
              <a:pPr/>
              <a:t>24/02/2014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6FB8C01-A9BB-4491-832D-E415A63B9912}"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1B1B49F-1E04-4732-BA81-77F7FFEAD3DD}" type="datetimeFigureOut">
              <a:rPr lang="es-ES_tradnl" smtClean="0"/>
              <a:pPr/>
              <a:t>24/02/2014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6FB8C01-A9BB-4491-832D-E415A63B9912}"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B1B1B49F-1E04-4732-BA81-77F7FFEAD3DD}" type="datetimeFigureOut">
              <a:rPr lang="es-ES_tradnl" smtClean="0"/>
              <a:pPr/>
              <a:t>24/02/2014</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6FB8C01-A9BB-4491-832D-E415A63B9912}" type="slidenum">
              <a:rPr lang="es-ES_tradnl" smtClean="0"/>
              <a:pPr/>
              <a:t>‹Nº›</a:t>
            </a:fld>
            <a:endParaRPr lang="es-ES_tradnl"/>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1B1B49F-1E04-4732-BA81-77F7FFEAD3DD}" type="datetimeFigureOut">
              <a:rPr lang="es-ES_tradnl" smtClean="0"/>
              <a:pPr/>
              <a:t>24/02/2014</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66FB8C01-A9BB-4491-832D-E415A63B9912}"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1B1B49F-1E04-4732-BA81-77F7FFEAD3DD}" type="datetimeFigureOut">
              <a:rPr lang="es-ES_tradnl" smtClean="0"/>
              <a:pPr/>
              <a:t>24/02/2014</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66FB8C01-A9BB-4491-832D-E415A63B9912}"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1B49F-1E04-4732-BA81-77F7FFEAD3DD}" type="datetimeFigureOut">
              <a:rPr lang="es-ES_tradnl" smtClean="0"/>
              <a:pPr/>
              <a:t>24/02/2014</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66FB8C01-A9BB-4491-832D-E415A63B9912}"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1B1B49F-1E04-4732-BA81-77F7FFEAD3DD}" type="datetimeFigureOut">
              <a:rPr lang="es-ES_tradnl" smtClean="0"/>
              <a:pPr/>
              <a:t>24/02/2014</a:t>
            </a:fld>
            <a:endParaRPr lang="es-ES_tradnl"/>
          </a:p>
        </p:txBody>
      </p:sp>
      <p:sp>
        <p:nvSpPr>
          <p:cNvPr id="7" name="Slide Number Placeholder 6"/>
          <p:cNvSpPr>
            <a:spLocks noGrp="1"/>
          </p:cNvSpPr>
          <p:nvPr>
            <p:ph type="sldNum" sz="quarter" idx="12"/>
          </p:nvPr>
        </p:nvSpPr>
        <p:spPr/>
        <p:txBody>
          <a:bodyPr/>
          <a:lstStyle/>
          <a:p>
            <a:fld id="{66FB8C01-A9BB-4491-832D-E415A63B9912}" type="slidenum">
              <a:rPr lang="es-ES_tradnl" smtClean="0"/>
              <a:pPr/>
              <a:t>‹Nº›</a:t>
            </a:fld>
            <a:endParaRPr lang="es-ES_tradnl"/>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_tradnl"/>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1B1B49F-1E04-4732-BA81-77F7FFEAD3DD}" type="datetimeFigureOut">
              <a:rPr lang="es-ES_tradnl" smtClean="0"/>
              <a:pPr/>
              <a:t>24/02/2014</a:t>
            </a:fld>
            <a:endParaRPr lang="es-ES_tradnl"/>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_tradnl"/>
          </a:p>
        </p:txBody>
      </p:sp>
      <p:sp>
        <p:nvSpPr>
          <p:cNvPr id="7" name="Slide Number Placeholder 6"/>
          <p:cNvSpPr>
            <a:spLocks noGrp="1"/>
          </p:cNvSpPr>
          <p:nvPr>
            <p:ph type="sldNum" sz="quarter" idx="12"/>
          </p:nvPr>
        </p:nvSpPr>
        <p:spPr/>
        <p:txBody>
          <a:bodyPr/>
          <a:lstStyle/>
          <a:p>
            <a:fld id="{66FB8C01-A9BB-4491-832D-E415A63B9912}"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1B1B49F-1E04-4732-BA81-77F7FFEAD3DD}" type="datetimeFigureOut">
              <a:rPr lang="es-ES_tradnl" smtClean="0"/>
              <a:pPr/>
              <a:t>24/02/2014</a:t>
            </a:fld>
            <a:endParaRPr lang="es-ES_tradnl"/>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_tradnl"/>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6FB8C01-A9BB-4491-832D-E415A63B9912}"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ub.es/histodidactica/img/hero.swf" TargetMode="External"/><Relationship Id="rId2" Type="http://schemas.openxmlformats.org/officeDocument/2006/relationships/hyperlink" Target="http://www.ub.es/histodidactica/img/rocky.sw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hyperlink" Target="http://images.google.com/imgres?imgurl=http://cl.kalipedia.com/kalipediamedia/ingenieria/media/200708/22/tecnologia/20070822klpingtcn_160.Ies.SCO.jpg&amp;imgrefurl=http://cl.kalipedia.com/tecnologia/tema/funciona-locomotora-vapor.html?x1=20070822klpingtcn_65.Kes&amp;usg=___MnN6uzpZfzQ0vWJfYpogfdpVfU=&amp;h=517&amp;w=555&amp;sz=126&amp;hl=es&amp;start=7&amp;um=1&amp;itbs=1&amp;tbnid=CDYP5Gd2Ht5_eM:&amp;tbnh=124&amp;tbnw=133&amp;prev=/images?q=maquina+de+vapor&amp;hl=es&amp;lr=&amp;sa=N&amp;um=1"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5.gif"/><Relationship Id="rId5" Type="http://schemas.openxmlformats.org/officeDocument/2006/relationships/image" Target="../media/image20.png"/><Relationship Id="rId10" Type="http://schemas.openxmlformats.org/officeDocument/2006/relationships/image" Target="../media/image24.jpeg"/><Relationship Id="rId4" Type="http://schemas.openxmlformats.org/officeDocument/2006/relationships/image" Target="../media/image19.jpeg"/><Relationship Id="rId9" Type="http://schemas.openxmlformats.org/officeDocument/2006/relationships/image" Target="../media/image23.gif"/></Relationships>
</file>

<file path=ppt/slides/_rels/slide3.xml.rels><?xml version="1.0" encoding="UTF-8" standalone="yes"?>
<Relationships xmlns="http://schemas.openxmlformats.org/package/2006/relationships"><Relationship Id="rId3" Type="http://schemas.openxmlformats.org/officeDocument/2006/relationships/hyperlink" Target="http://es.wikipedia.org/wiki/Energ%C3%ADa_t%C3%A9rmica" TargetMode="External"/><Relationship Id="rId2" Type="http://schemas.openxmlformats.org/officeDocument/2006/relationships/hyperlink" Target="http://es.wikipedia.org/wiki/Motor_de_combusti%C3%B3n_externa" TargetMode="External"/><Relationship Id="rId1" Type="http://schemas.openxmlformats.org/officeDocument/2006/relationships/slideLayout" Target="../slideLayouts/slideLayout2.xml"/><Relationship Id="rId6" Type="http://schemas.openxmlformats.org/officeDocument/2006/relationships/hyperlink" Target="http://es.wikipedia.org/wiki/Energ%C3%ADa_mec%C3%A1nica" TargetMode="External"/><Relationship Id="rId5" Type="http://schemas.openxmlformats.org/officeDocument/2006/relationships/hyperlink" Target="http://es.wikipedia.org/wiki/Energ%C3%ADa" TargetMode="External"/><Relationship Id="rId4" Type="http://schemas.openxmlformats.org/officeDocument/2006/relationships/hyperlink" Target="http://es.wikipedia.org/wiki/Vapor_de_agu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farm1.static.flickr.com/152/426786733_9cf0d388d0_o.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apedia.mobi/es/Archivo:Steam_Engine.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upload.wikimedia.org/wikipedia/commons/9/9e/Maquina_vapor_Watt_ETSIIM.jpg"/>
          <p:cNvPicPr>
            <a:picLocks noChangeAspect="1" noChangeArrowheads="1"/>
          </p:cNvPicPr>
          <p:nvPr/>
        </p:nvPicPr>
        <p:blipFill>
          <a:blip r:embed="rId2"/>
          <a:srcRect/>
          <a:stretch>
            <a:fillRect/>
          </a:stretch>
        </p:blipFill>
        <p:spPr bwMode="auto">
          <a:xfrm>
            <a:off x="2878083" y="1404958"/>
            <a:ext cx="3980515" cy="2952736"/>
          </a:xfrm>
          <a:prstGeom prst="rect">
            <a:avLst/>
          </a:prstGeom>
          <a:noFill/>
        </p:spPr>
      </p:pic>
      <p:sp>
        <p:nvSpPr>
          <p:cNvPr id="5" name="4 Rectángulo"/>
          <p:cNvSpPr/>
          <p:nvPr/>
        </p:nvSpPr>
        <p:spPr>
          <a:xfrm>
            <a:off x="566011" y="4357694"/>
            <a:ext cx="8577989" cy="1015663"/>
          </a:xfrm>
          <a:prstGeom prst="rect">
            <a:avLst/>
          </a:prstGeom>
          <a:noFill/>
        </p:spPr>
        <p:txBody>
          <a:bodyPr wrap="none" lIns="91440" tIns="45720" rIns="91440" bIns="45720">
            <a:spAutoFit/>
          </a:bodyPr>
          <a:lstStyle/>
          <a:p>
            <a:pPr algn="ctr"/>
            <a:r>
              <a:rPr lang="es-E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MAQUINA DE VAPOR</a:t>
            </a:r>
            <a:endParaRPr lang="es-ES" sz="6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2" name="1 CuadroTexto"/>
          <p:cNvSpPr txBox="1"/>
          <p:nvPr/>
        </p:nvSpPr>
        <p:spPr>
          <a:xfrm>
            <a:off x="899592" y="260648"/>
            <a:ext cx="3384376" cy="584775"/>
          </a:xfrm>
          <a:prstGeom prst="rect">
            <a:avLst/>
          </a:prstGeom>
          <a:noFill/>
        </p:spPr>
        <p:txBody>
          <a:bodyPr wrap="square" rtlCol="0">
            <a:spAutoFit/>
          </a:bodyPr>
          <a:lstStyle/>
          <a:p>
            <a:pPr algn="ctr"/>
            <a:r>
              <a:rPr lang="es-CO" sz="1600" b="1" dirty="0" smtClean="0"/>
              <a:t>COLEGIO TOLEDO PLATA </a:t>
            </a:r>
          </a:p>
          <a:p>
            <a:pPr algn="ctr"/>
            <a:r>
              <a:rPr lang="es-CO" sz="1600" b="1" dirty="0" smtClean="0"/>
              <a:t>TECNOLOGIA E INFORMATICA . </a:t>
            </a:r>
            <a:endParaRPr lang="es-CO" sz="1600" b="1" dirty="0"/>
          </a:p>
        </p:txBody>
      </p:sp>
    </p:spTree>
  </p:cSld>
  <p:clrMapOvr>
    <a:masterClrMapping/>
  </p:clrMapOvr>
  <p:transition spd="med" advTm="2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28662" y="857232"/>
            <a:ext cx="7772400" cy="4572000"/>
          </a:xfrm>
        </p:spPr>
        <p:txBody>
          <a:bodyPr>
            <a:normAutofit/>
          </a:bodyPr>
          <a:lstStyle/>
          <a:p>
            <a:pPr algn="just"/>
            <a:r>
              <a:rPr lang="es-ES_tradnl" dirty="0" smtClean="0">
                <a:solidFill>
                  <a:schemeClr val="tx1"/>
                </a:solidFill>
                <a:latin typeface="+mj-lt"/>
              </a:rPr>
              <a:t>En 1705, el inglés Thomas Newcomen desarrolló los primeros motores de vapor que funcionaban con caldera, cilindro y pistón. En estos motores de vara, una larga barra oscilaba de arriba hacia abajo, transfiriendo la energía a un pistón que se movía dentro del cilindro. Cuando el pistón se elevaba, el vapor entraba al cilindro, se condensaba y la presión del aire empujaba al pistón nuevamente hacia abajo. </a:t>
            </a:r>
          </a:p>
          <a:p>
            <a:endParaRPr lang="es-CO"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28662" y="642918"/>
            <a:ext cx="7358114" cy="4357718"/>
          </a:xfrm>
        </p:spPr>
        <p:txBody>
          <a:bodyPr>
            <a:normAutofit/>
          </a:bodyPr>
          <a:lstStyle/>
          <a:p>
            <a:pPr algn="just"/>
            <a:r>
              <a:rPr lang="es-CO" sz="1800" dirty="0" smtClean="0">
                <a:latin typeface="+mj-lt"/>
              </a:rPr>
              <a:t>Pero su rendimiento era muy pobre, tan solo el 0.5% de la energía del combustible utilizado.</a:t>
            </a:r>
            <a:br>
              <a:rPr lang="es-CO" sz="1800" dirty="0" smtClean="0">
                <a:latin typeface="+mj-lt"/>
              </a:rPr>
            </a:br>
            <a:r>
              <a:rPr lang="es-CO" sz="1800" dirty="0" smtClean="0">
                <a:latin typeface="+mj-lt"/>
              </a:rPr>
              <a:t>Aún con su elevado consumo de combustible y el elevado desgaste de sus componentes, fue considerable su utilización, especialmente, en la creciente industria textil británica. Importantes invenciones y adaptaciones se aplicaron en base a esta máquina como la </a:t>
            </a:r>
            <a:r>
              <a:rPr lang="es-CO" sz="1800" b="1" dirty="0" smtClean="0">
                <a:latin typeface="+mj-lt"/>
              </a:rPr>
              <a:t>lanzadera volante de Kay</a:t>
            </a:r>
            <a:r>
              <a:rPr lang="es-CO" sz="1800" dirty="0" smtClean="0">
                <a:latin typeface="+mj-lt"/>
              </a:rPr>
              <a:t> en 1733, la </a:t>
            </a:r>
            <a:r>
              <a:rPr lang="es-CO" sz="1800" b="1" dirty="0" smtClean="0">
                <a:latin typeface="+mj-lt"/>
              </a:rPr>
              <a:t>Spinning Jenny</a:t>
            </a:r>
            <a:r>
              <a:rPr lang="es-CO" sz="1800" dirty="0" smtClean="0">
                <a:latin typeface="+mj-lt"/>
              </a:rPr>
              <a:t> de Hargreaves en 1765 o la Water Frame de </a:t>
            </a:r>
            <a:r>
              <a:rPr lang="es-CO" sz="1800" b="1" dirty="0" smtClean="0">
                <a:latin typeface="+mj-lt"/>
              </a:rPr>
              <a:t>Arkwright</a:t>
            </a:r>
            <a:r>
              <a:rPr lang="es-CO" sz="1800" dirty="0" smtClean="0">
                <a:latin typeface="+mj-lt"/>
              </a:rPr>
              <a:t> en 1767.</a:t>
            </a:r>
            <a:r>
              <a:rPr lang="es-CO" sz="2000" dirty="0" smtClean="0">
                <a:latin typeface="+mj-lt"/>
              </a:rPr>
              <a:t/>
            </a:r>
            <a:br>
              <a:rPr lang="es-CO" sz="2000" dirty="0" smtClean="0">
                <a:latin typeface="+mj-lt"/>
              </a:rPr>
            </a:br>
            <a:endParaRPr lang="es-CO" sz="2000" dirty="0" smtClean="0">
              <a:latin typeface="+mj-lt"/>
            </a:endParaRPr>
          </a:p>
          <a:p>
            <a:endParaRPr lang="es-CO" dirty="0"/>
          </a:p>
        </p:txBody>
      </p:sp>
      <p:pic>
        <p:nvPicPr>
          <p:cNvPr id="31746" name="Picture 2" descr="mhtml:file://C:\Documents%20and%20Settings\personal\Escritorio\Maquna%20de%20Vapor\Historiantes%20La%20Máquina%20de%20Vapor.mht!http://farm1.static.flickr.com/167/426785614_27cb869c7a_o.gif"/>
          <p:cNvPicPr>
            <a:picLocks noChangeAspect="1" noChangeArrowheads="1"/>
          </p:cNvPicPr>
          <p:nvPr/>
        </p:nvPicPr>
        <p:blipFill>
          <a:blip r:embed="rId2"/>
          <a:srcRect/>
          <a:stretch>
            <a:fillRect/>
          </a:stretch>
        </p:blipFill>
        <p:spPr bwMode="auto">
          <a:xfrm>
            <a:off x="1500166" y="3571876"/>
            <a:ext cx="3415650" cy="2506791"/>
          </a:xfrm>
          <a:prstGeom prst="rect">
            <a:avLst/>
          </a:prstGeom>
          <a:noFill/>
        </p:spPr>
      </p:pic>
      <p:pic>
        <p:nvPicPr>
          <p:cNvPr id="14338" name="Picture 2" descr="newcomen"/>
          <p:cNvPicPr>
            <a:picLocks noChangeAspect="1" noChangeArrowheads="1"/>
          </p:cNvPicPr>
          <p:nvPr/>
        </p:nvPicPr>
        <p:blipFill>
          <a:blip r:embed="rId3"/>
          <a:srcRect/>
          <a:stretch>
            <a:fillRect/>
          </a:stretch>
        </p:blipFill>
        <p:spPr bwMode="auto">
          <a:xfrm>
            <a:off x="6643702" y="3071810"/>
            <a:ext cx="2143140" cy="345974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57224" y="857232"/>
            <a:ext cx="7829576" cy="5498328"/>
          </a:xfrm>
        </p:spPr>
        <p:txBody>
          <a:bodyPr>
            <a:normAutofit/>
          </a:bodyPr>
          <a:lstStyle/>
          <a:p>
            <a:pPr algn="just"/>
            <a:r>
              <a:rPr lang="es-CO" sz="2800" dirty="0" smtClean="0">
                <a:latin typeface="+mj-lt"/>
              </a:rPr>
              <a:t>La Revolución Industrial británica ya había comenzado y será en 1769 cuando e</a:t>
            </a:r>
            <a:r>
              <a:rPr lang="es-ES_tradnl" sz="2800" dirty="0" smtClean="0">
                <a:solidFill>
                  <a:schemeClr val="accent5">
                    <a:lumMod val="20000"/>
                    <a:lumOff val="80000"/>
                  </a:schemeClr>
                </a:solidFill>
                <a:latin typeface="+mj-lt"/>
              </a:rPr>
              <a:t>l </a:t>
            </a:r>
            <a:r>
              <a:rPr lang="es-ES_tradnl" sz="2800" dirty="0" smtClean="0">
                <a:solidFill>
                  <a:schemeClr val="tx1"/>
                </a:solidFill>
                <a:latin typeface="+mj-lt"/>
              </a:rPr>
              <a:t>ingeniero escocés James Watt mejoró la invención de Newcomen, que era económicamente poco rentable debido a la gran pérdida de calor. Por eso es considerado como el padre de la máquina a vapor moderna. El primer avance importante que realizó, fue construir un motor con un espacio separado para la condensación del vapor. </a:t>
            </a:r>
          </a:p>
          <a:p>
            <a:endParaRPr lang="es-ES_tradnl"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28662" y="714356"/>
            <a:ext cx="7686700" cy="2928958"/>
          </a:xfrm>
        </p:spPr>
        <p:txBody>
          <a:bodyPr>
            <a:normAutofit/>
          </a:bodyPr>
          <a:lstStyle/>
          <a:p>
            <a:endParaRPr lang="es-ES_tradnl" dirty="0" smtClean="0"/>
          </a:p>
          <a:p>
            <a:pPr algn="just"/>
            <a:r>
              <a:rPr lang="es-ES_tradnl" sz="2400" dirty="0" smtClean="0">
                <a:solidFill>
                  <a:schemeClr val="tx1"/>
                </a:solidFill>
                <a:latin typeface="+mj-lt"/>
              </a:rPr>
              <a:t>Otra diferencia crucial en el motor de Watt, fue el uso del vapor de agua más que el de la presión del aire. Además, Watt inventó un proceso por el cual, con un pistón que se movía hacia adelante y hacia atrás en un motor, se podía mover una rueda. </a:t>
            </a:r>
          </a:p>
          <a:p>
            <a:endParaRPr lang="es-ES_tradnl" sz="2400" dirty="0" smtClean="0">
              <a:solidFill>
                <a:schemeClr val="tx1"/>
              </a:solidFill>
              <a:latin typeface="+mj-lt"/>
            </a:endParaRPr>
          </a:p>
          <a:p>
            <a:endParaRPr lang="es-ES_tradnl" sz="2400" dirty="0" smtClean="0">
              <a:solidFill>
                <a:schemeClr val="tx1"/>
              </a:solidFill>
              <a:latin typeface="+mj-lt"/>
            </a:endParaRPr>
          </a:p>
          <a:p>
            <a:endParaRPr lang="es-ES_tradnl" dirty="0">
              <a:solidFill>
                <a:schemeClr val="accent5">
                  <a:lumMod val="20000"/>
                  <a:lumOff val="80000"/>
                </a:schemeClr>
              </a:solidFill>
            </a:endParaRPr>
          </a:p>
        </p:txBody>
      </p:sp>
      <p:pic>
        <p:nvPicPr>
          <p:cNvPr id="9218" name="Picture 2" descr="C:\Documents and Settings\personal\Escritorio\.00.bmp"/>
          <p:cNvPicPr>
            <a:picLocks noChangeAspect="1" noChangeArrowheads="1"/>
          </p:cNvPicPr>
          <p:nvPr/>
        </p:nvPicPr>
        <p:blipFill>
          <a:blip r:embed="rId2"/>
          <a:srcRect/>
          <a:stretch>
            <a:fillRect/>
          </a:stretch>
        </p:blipFill>
        <p:spPr bwMode="auto">
          <a:xfrm>
            <a:off x="6143636" y="3429000"/>
            <a:ext cx="2160312" cy="2643206"/>
          </a:xfrm>
          <a:prstGeom prst="rect">
            <a:avLst/>
          </a:prstGeom>
          <a:noFill/>
        </p:spPr>
      </p:pic>
      <p:pic>
        <p:nvPicPr>
          <p:cNvPr id="12290" name="Picture 2" descr="watt"/>
          <p:cNvPicPr>
            <a:picLocks noChangeAspect="1" noChangeArrowheads="1"/>
          </p:cNvPicPr>
          <p:nvPr/>
        </p:nvPicPr>
        <p:blipFill>
          <a:blip r:embed="rId3"/>
          <a:srcRect/>
          <a:stretch>
            <a:fillRect/>
          </a:stretch>
        </p:blipFill>
        <p:spPr bwMode="auto">
          <a:xfrm>
            <a:off x="1142976" y="3786190"/>
            <a:ext cx="4733925" cy="2066925"/>
          </a:xfrm>
          <a:prstGeom prst="rect">
            <a:avLst/>
          </a:prstGeom>
          <a:noFill/>
        </p:spPr>
      </p:pic>
    </p:spTree>
  </p:cSld>
  <p:clrMapOvr>
    <a:masterClrMapping/>
  </p:clrMapOvr>
  <p:transition spd="med">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1071546"/>
            <a:ext cx="7443814" cy="4357718"/>
          </a:xfrm>
        </p:spPr>
        <p:txBody>
          <a:bodyPr>
            <a:normAutofit/>
          </a:bodyPr>
          <a:lstStyle/>
          <a:p>
            <a:r>
              <a:rPr lang="es-CO" sz="2700" dirty="0" smtClean="0">
                <a:latin typeface="+mj-lt"/>
              </a:rPr>
              <a:t>El funcionamiento de la máquina de vapor de Watt en sus distintas aplicaciones, lo podemos observar en los siguientes flash :</a:t>
            </a:r>
          </a:p>
          <a:p>
            <a:pPr>
              <a:buNone/>
            </a:pPr>
            <a:r>
              <a:rPr lang="es-CO" dirty="0" smtClean="0"/>
              <a:t>    </a:t>
            </a:r>
            <a:r>
              <a:rPr lang="es-CO" sz="2400" dirty="0" smtClean="0"/>
              <a:t>locomotora: </a:t>
            </a:r>
            <a:r>
              <a:rPr lang="es-CO" sz="2400" dirty="0" smtClean="0">
                <a:hlinkClick r:id="rId2"/>
              </a:rPr>
              <a:t>http://www.ub.es/histodidactica/img/rocky.swf</a:t>
            </a:r>
            <a:endParaRPr lang="es-CO" sz="2400" dirty="0" smtClean="0"/>
          </a:p>
          <a:p>
            <a:pPr>
              <a:buNone/>
            </a:pPr>
            <a:r>
              <a:rPr lang="es-CO" sz="2400" dirty="0" smtClean="0"/>
              <a:t>      </a:t>
            </a:r>
            <a:r>
              <a:rPr lang="es-CO" sz="2400" dirty="0" smtClean="0">
                <a:latin typeface="+mj-lt"/>
              </a:rPr>
              <a:t>barco de vapor:</a:t>
            </a:r>
          </a:p>
          <a:p>
            <a:pPr>
              <a:buNone/>
            </a:pPr>
            <a:r>
              <a:rPr lang="es-CO" sz="2400" dirty="0" smtClean="0">
                <a:latin typeface="+mj-lt"/>
                <a:hlinkClick r:id="rId2"/>
              </a:rPr>
              <a:t>http://www.ub.es/histodidactica/img/steamer.swf</a:t>
            </a:r>
          </a:p>
          <a:p>
            <a:pPr>
              <a:buNone/>
            </a:pPr>
            <a:r>
              <a:rPr lang="es-CO" sz="2400" dirty="0" smtClean="0">
                <a:latin typeface="+mj-lt"/>
              </a:rPr>
              <a:t>     industria:</a:t>
            </a:r>
          </a:p>
          <a:p>
            <a:pPr>
              <a:buNone/>
            </a:pPr>
            <a:r>
              <a:rPr lang="es-CO" sz="2400" dirty="0" smtClean="0">
                <a:latin typeface="+mj-lt"/>
              </a:rPr>
              <a:t>   </a:t>
            </a:r>
            <a:r>
              <a:rPr lang="es-CO" sz="2400" dirty="0" smtClean="0">
                <a:latin typeface="+mj-lt"/>
                <a:hlinkClick r:id="rId3"/>
              </a:rPr>
              <a:t>http://www.ub.es/histodidactica/img/hero.swf</a:t>
            </a:r>
            <a:endParaRPr lang="es-CO" sz="2400" dirty="0" smtClean="0">
              <a:latin typeface="+mj-lt"/>
              <a:hlinkClick r:id="rId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642918"/>
            <a:ext cx="7772400" cy="5712642"/>
          </a:xfrm>
        </p:spPr>
        <p:txBody>
          <a:bodyPr>
            <a:normAutofit fontScale="92500" lnSpcReduction="10000"/>
          </a:bodyPr>
          <a:lstStyle/>
          <a:p>
            <a:pPr algn="just"/>
            <a:r>
              <a:rPr lang="es-CO" sz="2800" dirty="0" smtClean="0">
                <a:latin typeface="+mj-lt"/>
              </a:rPr>
              <a:t>El siguiente avance importante en el desarrollo de máquinas de vapor fue la aparición de motores sin condensación prácticos. Si bien Watt conocía el principio de los motores sin condensación, no fue capaz desperfeccionar máquinas de este tipo, quizá porque utilizaba vapor Máquinas de vapor modernas.</a:t>
            </a:r>
            <a:endParaRPr lang="es-ES_tradnl" sz="2800" dirty="0" smtClean="0">
              <a:solidFill>
                <a:schemeClr val="accent5">
                  <a:lumMod val="20000"/>
                  <a:lumOff val="80000"/>
                </a:schemeClr>
              </a:solidFill>
              <a:latin typeface="+mj-lt"/>
            </a:endParaRPr>
          </a:p>
          <a:p>
            <a:pPr algn="just">
              <a:buNone/>
            </a:pPr>
            <a:endParaRPr lang="es-ES_tradnl" sz="2800" dirty="0" smtClean="0">
              <a:solidFill>
                <a:schemeClr val="accent5">
                  <a:lumMod val="20000"/>
                  <a:lumOff val="80000"/>
                </a:schemeClr>
              </a:solidFill>
              <a:latin typeface="+mj-lt"/>
            </a:endParaRPr>
          </a:p>
          <a:p>
            <a:pPr algn="just"/>
            <a:r>
              <a:rPr lang="es-ES_tradnl" sz="2800" dirty="0" smtClean="0">
                <a:solidFill>
                  <a:schemeClr val="tx1"/>
                </a:solidFill>
                <a:latin typeface="+mj-lt"/>
              </a:rPr>
              <a:t>A comienzos del Siglo XIX, el ingeniero en minería inglés Richard Trevithick, y el inventor norteamericano Oliver Evans, construyeron exitosamente el primer motor de vapor de alta presión. Trevithick utilizó este modelo para propulsar la primera locomotora de vapor del mundo. </a:t>
            </a:r>
          </a:p>
          <a:p>
            <a:pPr>
              <a:buNone/>
            </a:pPr>
            <a:endParaRPr lang="es-CO"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714356"/>
            <a:ext cx="7772400" cy="5641204"/>
          </a:xfrm>
        </p:spPr>
        <p:txBody>
          <a:bodyPr>
            <a:noAutofit/>
          </a:bodyPr>
          <a:lstStyle/>
          <a:p>
            <a:pPr>
              <a:buNone/>
            </a:pPr>
            <a:r>
              <a:rPr lang="es-CO" sz="2400" i="1" dirty="0" smtClean="0">
                <a:latin typeface="+mj-lt"/>
              </a:rPr>
              <a:t>   </a:t>
            </a:r>
            <a:r>
              <a:rPr lang="es-CO" sz="2300" dirty="0" smtClean="0">
                <a:latin typeface="+mj-lt"/>
              </a:rPr>
              <a:t>Tanto Trevithick como Evans desarrollaron también carruajes con motor para Carretera.</a:t>
            </a:r>
          </a:p>
          <a:p>
            <a:endParaRPr lang="es-CO" sz="2400" dirty="0" smtClean="0">
              <a:latin typeface="+mj-lt"/>
            </a:endParaRPr>
          </a:p>
          <a:p>
            <a:r>
              <a:rPr lang="es-CO" sz="2200" dirty="0" smtClean="0">
                <a:latin typeface="+mj-lt"/>
              </a:rPr>
              <a:t>Por esta época el ingeniero e inventor británico Arthur Woolf desarrolló las primeras máquinas de vapor compuestas. En estas máquinas se utiliza vapor a alta presión en un cilindro y cuando se ha expandido y perdido presión es conducido a otro cilindro donde se expande aún más. Los primeros motores de Woolf eran del tipo de dos fases, pero algunos modelos posteriores de motores compuestos contaban con tres o cuatro fases de expansión. La ventaja de utilizar en combinación dos o tres cilindros es que se pierde menos energía al calentar las paredes de los cilindros, lo que hace que la máquina sea más eficiente.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548680"/>
            <a:ext cx="7024744" cy="576064"/>
          </a:xfrm>
        </p:spPr>
        <p:txBody>
          <a:bodyPr>
            <a:normAutofit fontScale="90000"/>
          </a:bodyPr>
          <a:lstStyle/>
          <a:p>
            <a:pPr algn="ctr"/>
            <a:r>
              <a:rPr lang="es-CO" sz="3200" dirty="0" smtClean="0"/>
              <a:t>MAQUINAS ATMOSFERICAS</a:t>
            </a:r>
            <a:endParaRPr lang="es-CO" sz="3200" dirty="0"/>
          </a:p>
        </p:txBody>
      </p:sp>
      <p:sp>
        <p:nvSpPr>
          <p:cNvPr id="3" name="2 Marcador de contenido"/>
          <p:cNvSpPr>
            <a:spLocks noGrp="1"/>
          </p:cNvSpPr>
          <p:nvPr>
            <p:ph idx="1"/>
          </p:nvPr>
        </p:nvSpPr>
        <p:spPr>
          <a:xfrm>
            <a:off x="755576" y="1196752"/>
            <a:ext cx="7829576" cy="4855386"/>
          </a:xfrm>
        </p:spPr>
        <p:txBody>
          <a:bodyPr>
            <a:normAutofit fontScale="55000" lnSpcReduction="20000"/>
          </a:bodyPr>
          <a:lstStyle/>
          <a:p>
            <a:pPr algn="just"/>
            <a:r>
              <a:rPr lang="es-CO" sz="3200" dirty="0" smtClean="0">
                <a:latin typeface="+mj-lt"/>
              </a:rPr>
              <a:t>Consistente en un cilindro vertical en el que se mueve un pistón como consecuencia del  vapor del agua calentada en el fondo del cilindro. El vapor hace ascender el pistón, el cual era sostenido en el punto más alto de su recorrido. A continuación se enfriaba el cilindro con lo que el vapor condensaba, soltándose a continuación el pistón que es empujado hacía el fondo por la presión atmosférica.</a:t>
            </a:r>
          </a:p>
          <a:p>
            <a:pPr algn="just"/>
            <a:endParaRPr lang="es-CO" sz="3200" dirty="0" smtClean="0">
              <a:latin typeface="+mj-lt"/>
            </a:endParaRPr>
          </a:p>
          <a:p>
            <a:pPr algn="just"/>
            <a:r>
              <a:rPr lang="es-CO" sz="3200" dirty="0" smtClean="0">
                <a:latin typeface="+mj-lt"/>
              </a:rPr>
              <a:t>La máquina de Papin no tenía demasiada importancia práctica, pero estableció el principio vitalmente importante de que se podía utilizar el vapor para mover un émbolo hacia arriba y hacia abajo en el interior de un cilindro.</a:t>
            </a:r>
          </a:p>
          <a:p>
            <a:pPr algn="just"/>
            <a:r>
              <a:rPr lang="es-CO" sz="3200" dirty="0" smtClean="0">
                <a:latin typeface="+mj-lt"/>
              </a:rPr>
              <a:t>En 1698, el mecánico inglés Thomas Savery (1650-1715) construye una máquina para bombear el agua de las minas de Cornualles, siendo esta la primera vez que se emplea la presión del vapor como fuerza motriz para un uso industrial. La máquina de Savery fue perfeccionada por Thomas Newcomen (1663-1729) con su máquina atmosférica, que en 1712 estaba ya en funcionamiento, y que durante casi un siglo se empleó para achicar agua de las minas.</a:t>
            </a:r>
            <a:r>
              <a:rPr lang="es-CO" sz="3200" dirty="0" smtClean="0"/>
              <a:t> </a:t>
            </a:r>
          </a:p>
          <a:p>
            <a:pPr algn="just"/>
            <a:endParaRPr lang="es-CO" sz="2200" dirty="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2696"/>
            <a:ext cx="7024744" cy="1143000"/>
          </a:xfrm>
        </p:spPr>
        <p:txBody>
          <a:bodyPr/>
          <a:lstStyle/>
          <a:p>
            <a:pPr algn="ctr"/>
            <a:r>
              <a:rPr lang="es-ES_tradnl" dirty="0" smtClean="0">
                <a:solidFill>
                  <a:schemeClr val="accent4">
                    <a:lumMod val="60000"/>
                    <a:lumOff val="40000"/>
                  </a:schemeClr>
                </a:solidFill>
              </a:rPr>
              <a:t>Transporte a vapor acuático</a:t>
            </a:r>
            <a:endParaRPr lang="es-ES_tradnl" dirty="0">
              <a:solidFill>
                <a:schemeClr val="accent4">
                  <a:lumMod val="60000"/>
                  <a:lumOff val="40000"/>
                </a:schemeClr>
              </a:solidFill>
            </a:endParaRPr>
          </a:p>
        </p:txBody>
      </p:sp>
      <p:sp>
        <p:nvSpPr>
          <p:cNvPr id="3" name="2 Marcador de contenido"/>
          <p:cNvSpPr>
            <a:spLocks noGrp="1"/>
          </p:cNvSpPr>
          <p:nvPr>
            <p:ph idx="1"/>
          </p:nvPr>
        </p:nvSpPr>
        <p:spPr>
          <a:xfrm>
            <a:off x="683568" y="1988840"/>
            <a:ext cx="7560840" cy="4032448"/>
          </a:xfrm>
        </p:spPr>
        <p:txBody>
          <a:bodyPr>
            <a:normAutofit fontScale="25000" lnSpcReduction="20000"/>
          </a:bodyPr>
          <a:lstStyle/>
          <a:p>
            <a:r>
              <a:rPr lang="es-ES_tradnl" sz="9800" b="1" i="1" dirty="0" smtClean="0">
                <a:solidFill>
                  <a:schemeClr val="accent4">
                    <a:lumMod val="75000"/>
                  </a:schemeClr>
                </a:solidFill>
                <a:latin typeface="+mj-lt"/>
              </a:rPr>
              <a:t>Barcos de vapor </a:t>
            </a:r>
            <a:endParaRPr lang="es-ES_tradnl" sz="9800" dirty="0" smtClean="0">
              <a:solidFill>
                <a:schemeClr val="accent4">
                  <a:lumMod val="75000"/>
                </a:schemeClr>
              </a:solidFill>
              <a:latin typeface="+mj-lt"/>
            </a:endParaRPr>
          </a:p>
          <a:p>
            <a:pPr algn="just"/>
            <a:r>
              <a:rPr lang="es-ES_tradnl" sz="9800" dirty="0" smtClean="0">
                <a:solidFill>
                  <a:schemeClr val="tx1"/>
                </a:solidFill>
                <a:latin typeface="+mj-lt"/>
              </a:rPr>
              <a:t>La primera ocasión en que se utilizó el vapor para propulsar un barco fue registrada en 1786; en ese año, el inventor estadounidense John Fitch botó un pequeño barco de vapor en el río Delaware. Gracias a un diseño posterior, alcanzó una velocidad de más de 10 km/h en un segundo barco de vapor que construyó en 1788. El inventor estadounidense Robert Fulton construyó su primer buque de ruedas en 1807, y a los pocos años se utilizaban nuevos barcos de este tipo en aguas interiores. </a:t>
            </a:r>
          </a:p>
          <a:p>
            <a:endParaRPr lang="es-ES_tradnl" dirty="0"/>
          </a:p>
        </p:txBody>
      </p:sp>
    </p:spTree>
  </p:cSld>
  <p:clrMapOvr>
    <a:masterClrMapping/>
  </p:clrMapOvr>
  <p:transition spd="med">
    <p:pull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html:file://C:\Documents%20and%20Settings\personal\Escritorio\Maquna%20de%20Vapor\nueva8.mht!http://www.xtec.es/~fchorda/2b/navega/jpg/barco.jpg"/>
          <p:cNvPicPr>
            <a:picLocks noChangeAspect="1" noChangeArrowheads="1"/>
          </p:cNvPicPr>
          <p:nvPr/>
        </p:nvPicPr>
        <p:blipFill>
          <a:blip r:embed="rId2"/>
          <a:srcRect/>
          <a:stretch>
            <a:fillRect/>
          </a:stretch>
        </p:blipFill>
        <p:spPr bwMode="auto">
          <a:xfrm>
            <a:off x="3143240" y="4214818"/>
            <a:ext cx="3212253" cy="2128831"/>
          </a:xfrm>
          <a:prstGeom prst="rect">
            <a:avLst/>
          </a:prstGeom>
          <a:noFill/>
        </p:spPr>
      </p:pic>
      <p:sp>
        <p:nvSpPr>
          <p:cNvPr id="6" name="5 CuadroTexto"/>
          <p:cNvSpPr txBox="1"/>
          <p:nvPr/>
        </p:nvSpPr>
        <p:spPr>
          <a:xfrm>
            <a:off x="785786" y="714356"/>
            <a:ext cx="7858180" cy="3170099"/>
          </a:xfrm>
          <a:prstGeom prst="rect">
            <a:avLst/>
          </a:prstGeom>
          <a:noFill/>
        </p:spPr>
        <p:txBody>
          <a:bodyPr wrap="square" rtlCol="0">
            <a:spAutoFit/>
          </a:bodyPr>
          <a:lstStyle/>
          <a:p>
            <a:r>
              <a:rPr lang="es-ES_tradnl" sz="2200" dirty="0" smtClean="0"/>
              <a:t>Otro dato muy importante es que durante el siglo XIX se produjeron grandes avances gracias a la tecnología producto de la energía a vapor. </a:t>
            </a:r>
          </a:p>
          <a:p>
            <a:r>
              <a:rPr lang="es-ES_tradnl" sz="2200" dirty="0" smtClean="0"/>
              <a:t>El Clermont, primer barco de vapor eficiente, fue construido por el inventor estadounidense Robert Fulton. Hizo su viaje inaugural en 1807 por el río Hudson desde la ciudad de Nueva York hasta Albany, que realizó la distancia del viaje de ida y vuelta de casi 483 Km. en 62 horas. </a:t>
            </a:r>
          </a:p>
          <a:p>
            <a:endParaRPr lang="es-CO"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24" y="500042"/>
            <a:ext cx="7772400" cy="914400"/>
          </a:xfrm>
        </p:spPr>
        <p:txBody>
          <a:bodyPr/>
          <a:lstStyle/>
          <a:p>
            <a:r>
              <a:rPr lang="es-ES_tradnl" sz="2800" dirty="0" smtClean="0"/>
              <a:t>        PARTES  DE MAQUINA DE VAPOR</a:t>
            </a:r>
            <a:endParaRPr lang="es-ES_tradnl" sz="2800" dirty="0"/>
          </a:p>
        </p:txBody>
      </p:sp>
      <p:pic>
        <p:nvPicPr>
          <p:cNvPr id="4" name="3 Imagen" descr="http://es.ideas4all.com/ideas/0000/7308/T025151A.gif"/>
          <p:cNvPicPr/>
          <p:nvPr/>
        </p:nvPicPr>
        <p:blipFill>
          <a:blip r:embed="rId2"/>
          <a:srcRect/>
          <a:stretch>
            <a:fillRect/>
          </a:stretch>
        </p:blipFill>
        <p:spPr bwMode="auto">
          <a:xfrm>
            <a:off x="1071538" y="1714488"/>
            <a:ext cx="7358114" cy="4929222"/>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476672"/>
            <a:ext cx="7024744" cy="792088"/>
          </a:xfrm>
        </p:spPr>
        <p:txBody>
          <a:bodyPr/>
          <a:lstStyle/>
          <a:p>
            <a:pPr algn="ctr"/>
            <a:r>
              <a:rPr lang="es-ES_tradnl" dirty="0" smtClean="0">
                <a:solidFill>
                  <a:schemeClr val="accent4">
                    <a:lumMod val="60000"/>
                    <a:lumOff val="40000"/>
                  </a:schemeClr>
                </a:solidFill>
              </a:rPr>
              <a:t>Transportes a vapor terrestres</a:t>
            </a:r>
            <a:endParaRPr lang="es-ES_tradnl" dirty="0">
              <a:solidFill>
                <a:schemeClr val="accent4">
                  <a:lumMod val="60000"/>
                  <a:lumOff val="40000"/>
                </a:schemeClr>
              </a:solidFill>
            </a:endParaRPr>
          </a:p>
        </p:txBody>
      </p:sp>
      <p:sp>
        <p:nvSpPr>
          <p:cNvPr id="3" name="2 Marcador de contenido"/>
          <p:cNvSpPr>
            <a:spLocks noGrp="1"/>
          </p:cNvSpPr>
          <p:nvPr>
            <p:ph idx="1"/>
          </p:nvPr>
        </p:nvSpPr>
        <p:spPr>
          <a:xfrm>
            <a:off x="755576" y="1484784"/>
            <a:ext cx="7772400" cy="4357718"/>
          </a:xfrm>
        </p:spPr>
        <p:txBody>
          <a:bodyPr>
            <a:normAutofit fontScale="32500" lnSpcReduction="20000"/>
          </a:bodyPr>
          <a:lstStyle/>
          <a:p>
            <a:endParaRPr lang="es-ES_tradnl" sz="6800" b="1" i="1" dirty="0" smtClean="0">
              <a:solidFill>
                <a:schemeClr val="accent4">
                  <a:lumMod val="75000"/>
                </a:schemeClr>
              </a:solidFill>
              <a:latin typeface="+mj-lt"/>
            </a:endParaRPr>
          </a:p>
          <a:p>
            <a:r>
              <a:rPr lang="es-ES_tradnl" sz="7400" b="1" i="1" dirty="0" smtClean="0">
                <a:solidFill>
                  <a:schemeClr val="accent4">
                    <a:lumMod val="75000"/>
                  </a:schemeClr>
                </a:solidFill>
                <a:latin typeface="+mj-lt"/>
              </a:rPr>
              <a:t>Vehículos</a:t>
            </a:r>
          </a:p>
          <a:p>
            <a:pPr>
              <a:buNone/>
            </a:pPr>
            <a:r>
              <a:rPr lang="es-ES_tradnl" sz="7400" b="1" i="1" dirty="0" smtClean="0">
                <a:solidFill>
                  <a:schemeClr val="accent4">
                    <a:lumMod val="75000"/>
                  </a:schemeClr>
                </a:solidFill>
                <a:latin typeface="+mj-lt"/>
              </a:rPr>
              <a:t>   </a:t>
            </a:r>
            <a:r>
              <a:rPr lang="es-ES_tradnl" sz="7400" i="1" dirty="0" smtClean="0">
                <a:latin typeface="+mj-lt"/>
              </a:rPr>
              <a:t>El vapor parecía el sistema más prometedor, pero sólo se logró un cierto éxito a finales del siglo XVIII. El vehículo autopropulsado más antiguo que se conserva, un tractor de artillería de tres ruedas construido por el ingeniero francés Nicolás Cugnot en 1770, era muy interesante, pero de utilidad limitada. </a:t>
            </a:r>
            <a:br>
              <a:rPr lang="es-ES_tradnl" sz="7400" i="1" dirty="0" smtClean="0">
                <a:latin typeface="+mj-lt"/>
              </a:rPr>
            </a:br>
            <a:r>
              <a:rPr lang="es-ES_tradnl" sz="7400" i="1" dirty="0" smtClean="0">
                <a:latin typeface="+mj-lt"/>
              </a:rPr>
              <a:t>Después, una serie de ingenieros franceses, estadounidenses y británicos -entre ellos William Murdoch, James Watt y William Symington- inventaron vehículos todavía menos prácticos.</a:t>
            </a:r>
            <a:br>
              <a:rPr lang="es-ES_tradnl" sz="7400" i="1" dirty="0" smtClean="0">
                <a:latin typeface="+mj-lt"/>
              </a:rPr>
            </a:br>
            <a:endParaRPr lang="es-ES_tradnl" sz="7400" i="1" dirty="0" smtClean="0">
              <a:latin typeface="+mj-lt"/>
            </a:endParaRPr>
          </a:p>
          <a:p>
            <a:endParaRPr lang="es-ES_tradnl" sz="7400" dirty="0"/>
          </a:p>
        </p:txBody>
      </p:sp>
    </p:spTree>
  </p:cSld>
  <p:clrMapOvr>
    <a:masterClrMapping/>
  </p:clrMapOvr>
  <p:transition spd="med">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57224" y="571480"/>
            <a:ext cx="7643866" cy="3786214"/>
          </a:xfrm>
        </p:spPr>
        <p:txBody>
          <a:bodyPr>
            <a:normAutofit fontScale="70000" lnSpcReduction="20000"/>
          </a:bodyPr>
          <a:lstStyle/>
          <a:p>
            <a:pPr algn="just"/>
            <a:r>
              <a:rPr lang="es-ES_tradnl" sz="3200" b="1" i="1" dirty="0" smtClean="0">
                <a:solidFill>
                  <a:schemeClr val="accent4">
                    <a:lumMod val="75000"/>
                  </a:schemeClr>
                </a:solidFill>
              </a:rPr>
              <a:t>Ferrocarril</a:t>
            </a:r>
            <a:r>
              <a:rPr lang="es-ES_tradnl" sz="3200" b="1" i="1" dirty="0" smtClean="0"/>
              <a:t/>
            </a:r>
            <a:br>
              <a:rPr lang="es-ES_tradnl" sz="3200" b="1" i="1" dirty="0" smtClean="0"/>
            </a:br>
            <a:r>
              <a:rPr lang="es-ES_tradnl" sz="3200" i="1" dirty="0" smtClean="0"/>
              <a:t>Hacia 1830, poco después de que la línea de ferrocarril de Stephenson empezara a dar servicio en Inglaterra, había en Estados Unidos 1.767 Km. de ferrocarriles de vapor. En 1839, el trazado se había incrementado hasta 8.000 Km. y desde 1850 hasta 1910 el crecimiento del ferrocarril fue espectacular. La construcción del ferrocarril estimulaba en gran parte la colonización y el desarrollo del Oeste. El primer ferrocarril de Estados Unidos fue establecido en 1827, si bien el verdadero desarrollo se inició el 4 de julio de 1828, con el Ferrocarril entre Baltimore y Ohio.</a:t>
            </a:r>
            <a:br>
              <a:rPr lang="es-ES_tradnl" sz="3200" i="1" dirty="0" smtClean="0"/>
            </a:br>
            <a:endParaRPr lang="es-ES_tradnl" sz="3200" dirty="0" smtClean="0"/>
          </a:p>
          <a:p>
            <a:endParaRPr lang="es-CO" dirty="0"/>
          </a:p>
        </p:txBody>
      </p:sp>
      <p:pic>
        <p:nvPicPr>
          <p:cNvPr id="37890" name="Picture 2"/>
          <p:cNvPicPr>
            <a:picLocks noChangeAspect="1" noChangeArrowheads="1"/>
          </p:cNvPicPr>
          <p:nvPr/>
        </p:nvPicPr>
        <p:blipFill>
          <a:blip r:embed="rId2"/>
          <a:srcRect/>
          <a:stretch>
            <a:fillRect/>
          </a:stretch>
        </p:blipFill>
        <p:spPr bwMode="auto">
          <a:xfrm>
            <a:off x="3428992" y="4643446"/>
            <a:ext cx="2405066" cy="1785940"/>
          </a:xfrm>
          <a:prstGeom prst="rect">
            <a:avLst/>
          </a:prstGeom>
          <a:noFill/>
          <a:ln w="9525">
            <a:noFill/>
            <a:miter lim="800000"/>
            <a:headEnd/>
            <a:tailEnd/>
          </a:ln>
          <a:effectLst/>
        </p:spPr>
      </p:pic>
      <p:pic>
        <p:nvPicPr>
          <p:cNvPr id="37891" name="Picture 3"/>
          <p:cNvPicPr>
            <a:picLocks noChangeAspect="1" noChangeArrowheads="1"/>
          </p:cNvPicPr>
          <p:nvPr/>
        </p:nvPicPr>
        <p:blipFill>
          <a:blip r:embed="rId3"/>
          <a:srcRect/>
          <a:stretch>
            <a:fillRect/>
          </a:stretch>
        </p:blipFill>
        <p:spPr bwMode="auto">
          <a:xfrm>
            <a:off x="1500166" y="3714752"/>
            <a:ext cx="1714512" cy="1261250"/>
          </a:xfrm>
          <a:prstGeom prst="rect">
            <a:avLst/>
          </a:prstGeom>
          <a:noFill/>
          <a:ln w="9525">
            <a:noFill/>
            <a:miter lim="800000"/>
            <a:headEnd/>
            <a:tailEnd/>
          </a:ln>
          <a:effectLst/>
        </p:spPr>
      </p:pic>
      <p:pic>
        <p:nvPicPr>
          <p:cNvPr id="37892" name="Picture 4"/>
          <p:cNvPicPr>
            <a:picLocks noChangeAspect="1" noChangeArrowheads="1"/>
          </p:cNvPicPr>
          <p:nvPr/>
        </p:nvPicPr>
        <p:blipFill>
          <a:blip r:embed="rId4"/>
          <a:srcRect/>
          <a:stretch>
            <a:fillRect/>
          </a:stretch>
        </p:blipFill>
        <p:spPr bwMode="auto">
          <a:xfrm>
            <a:off x="6072198" y="3643314"/>
            <a:ext cx="1924050" cy="14097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476672"/>
            <a:ext cx="7024744" cy="648072"/>
          </a:xfrm>
        </p:spPr>
        <p:txBody>
          <a:bodyPr>
            <a:normAutofit fontScale="90000"/>
          </a:bodyPr>
          <a:lstStyle/>
          <a:p>
            <a:pPr algn="ctr"/>
            <a:r>
              <a:rPr lang="es-ES_tradnl" dirty="0" smtClean="0">
                <a:solidFill>
                  <a:schemeClr val="accent4">
                    <a:lumMod val="60000"/>
                    <a:lumOff val="40000"/>
                  </a:schemeClr>
                </a:solidFill>
              </a:rPr>
              <a:t>Transportes a vapor aéreo</a:t>
            </a:r>
            <a:endParaRPr lang="es-ES_tradnl" dirty="0">
              <a:solidFill>
                <a:schemeClr val="accent4">
                  <a:lumMod val="60000"/>
                  <a:lumOff val="40000"/>
                </a:schemeClr>
              </a:solidFill>
            </a:endParaRPr>
          </a:p>
        </p:txBody>
      </p:sp>
      <p:sp>
        <p:nvSpPr>
          <p:cNvPr id="3" name="2 Marcador de contenido"/>
          <p:cNvSpPr>
            <a:spLocks noGrp="1"/>
          </p:cNvSpPr>
          <p:nvPr>
            <p:ph idx="1"/>
          </p:nvPr>
        </p:nvSpPr>
        <p:spPr>
          <a:xfrm>
            <a:off x="683568" y="1196752"/>
            <a:ext cx="7929618" cy="3384376"/>
          </a:xfrm>
        </p:spPr>
        <p:txBody>
          <a:bodyPr>
            <a:noAutofit/>
          </a:bodyPr>
          <a:lstStyle/>
          <a:p>
            <a:pPr algn="just">
              <a:buNone/>
            </a:pPr>
            <a:r>
              <a:rPr lang="es-ES_tradnl" sz="2000" dirty="0" smtClean="0">
                <a:latin typeface="+mj-lt"/>
              </a:rPr>
              <a:t>    La idea del vuelo con aparatos propulsados por reacción es mucha más antigua de lo que podemos suponer. Aún antes de que Newton enunciara su famosísima ley, un filosofo alejandrino -Heron- la empleo para hacer girar su "eolipila", una esfera hueca que recibía  la presión del vapor obtenido de una caldera. El vapor se producía en uno de los soportes del eje de la esfera y salía por dos toberas tangenciales, cuya reacción originaba una cupla que la obligaba a girar. Este dispositivo no llego a ser tomado como un invento importante pero si fue en su tiempo uno de los experimentos mas rentables a la humanidad. </a:t>
            </a:r>
            <a:endParaRPr lang="es-ES_tradnl" sz="2000" dirty="0">
              <a:latin typeface="+mj-lt"/>
            </a:endParaRPr>
          </a:p>
        </p:txBody>
      </p:sp>
    </p:spTree>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642918"/>
            <a:ext cx="7772400" cy="5234354"/>
          </a:xfrm>
        </p:spPr>
        <p:txBody>
          <a:bodyPr>
            <a:normAutofit/>
          </a:bodyPr>
          <a:lstStyle/>
          <a:p>
            <a:pPr>
              <a:buNone/>
            </a:pPr>
            <a:r>
              <a:rPr lang="es-ES_tradnl" sz="2600" dirty="0" smtClean="0">
                <a:solidFill>
                  <a:schemeClr val="accent4">
                    <a:lumMod val="20000"/>
                    <a:lumOff val="80000"/>
                  </a:schemeClr>
                </a:solidFill>
                <a:latin typeface="+mj-lt"/>
              </a:rPr>
              <a:t>    </a:t>
            </a:r>
          </a:p>
          <a:p>
            <a:pPr algn="ctr">
              <a:buNone/>
            </a:pPr>
            <a:r>
              <a:rPr lang="es-ES_tradnl" sz="3200" dirty="0" smtClean="0">
                <a:solidFill>
                  <a:schemeClr val="accent2">
                    <a:lumMod val="75000"/>
                  </a:schemeClr>
                </a:solidFill>
                <a:latin typeface="+mj-lt"/>
              </a:rPr>
              <a:t>NUESTRO CONCEPTO</a:t>
            </a:r>
            <a:endParaRPr lang="es-ES_tradnl" sz="3200" dirty="0" smtClean="0">
              <a:solidFill>
                <a:schemeClr val="accent4">
                  <a:lumMod val="20000"/>
                  <a:lumOff val="80000"/>
                </a:schemeClr>
              </a:solidFill>
              <a:latin typeface="+mj-lt"/>
            </a:endParaRPr>
          </a:p>
          <a:p>
            <a:pPr algn="just">
              <a:buNone/>
            </a:pPr>
            <a:r>
              <a:rPr lang="es-ES_tradnl" sz="2600" dirty="0" smtClean="0">
                <a:solidFill>
                  <a:schemeClr val="accent4">
                    <a:lumMod val="20000"/>
                    <a:lumOff val="80000"/>
                  </a:schemeClr>
                </a:solidFill>
                <a:latin typeface="+mj-lt"/>
              </a:rPr>
              <a:t>    </a:t>
            </a:r>
            <a:r>
              <a:rPr lang="es-ES_tradnl" sz="2600" dirty="0" smtClean="0">
                <a:solidFill>
                  <a:schemeClr val="tx1"/>
                </a:solidFill>
                <a:latin typeface="+mj-lt"/>
              </a:rPr>
              <a:t>La maquina de vapor ha sido un invento que fue protagonista en la revolución industrial , cada científico q la estudia ha dado  aportes innovadores que ayudan a su evolución , evitando esfuerzos para el uso de esta maquina en la vida cotidiana del ser humano .</a:t>
            </a:r>
          </a:p>
          <a:p>
            <a:pPr algn="just">
              <a:buNone/>
            </a:pPr>
            <a:r>
              <a:rPr lang="es-ES_tradnl" sz="2600" dirty="0" smtClean="0">
                <a:solidFill>
                  <a:schemeClr val="tx1"/>
                </a:solidFill>
                <a:latin typeface="+mj-lt"/>
              </a:rPr>
              <a:t>    El desarrollo de este implemento a ayudado al hombre a construir medios de transporte para su beneficio como por ejemplo: transporte aéreo, terrestre y marítimo.</a:t>
            </a:r>
          </a:p>
        </p:txBody>
      </p:sp>
    </p:spTree>
  </p:cSld>
  <p:clrMapOvr>
    <a:masterClrMapping/>
  </p:clrMapOvr>
  <p:transition spd="med">
    <p:pull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ren a vapor"/>
          <p:cNvPicPr>
            <a:picLocks noChangeAspect="1" noChangeArrowheads="1"/>
          </p:cNvPicPr>
          <p:nvPr/>
        </p:nvPicPr>
        <p:blipFill>
          <a:blip r:embed="rId2"/>
          <a:srcRect/>
          <a:stretch>
            <a:fillRect/>
          </a:stretch>
        </p:blipFill>
        <p:spPr bwMode="auto">
          <a:xfrm>
            <a:off x="0" y="0"/>
            <a:ext cx="2000250" cy="3333750"/>
          </a:xfrm>
          <a:prstGeom prst="rect">
            <a:avLst/>
          </a:prstGeom>
          <a:noFill/>
        </p:spPr>
      </p:pic>
      <p:pic>
        <p:nvPicPr>
          <p:cNvPr id="14342" name="Picture 6" descr="http://www.c4atreros.com/foroc4/fotos/files/1/7/1/7/6/20070822klpingtcn_163_ies_sco.jpg"/>
          <p:cNvPicPr>
            <a:picLocks noChangeAspect="1" noChangeArrowheads="1"/>
          </p:cNvPicPr>
          <p:nvPr/>
        </p:nvPicPr>
        <p:blipFill>
          <a:blip r:embed="rId3"/>
          <a:srcRect/>
          <a:stretch>
            <a:fillRect/>
          </a:stretch>
        </p:blipFill>
        <p:spPr bwMode="auto">
          <a:xfrm>
            <a:off x="2000232" y="0"/>
            <a:ext cx="5286375" cy="4210050"/>
          </a:xfrm>
          <a:prstGeom prst="rect">
            <a:avLst/>
          </a:prstGeom>
          <a:noFill/>
        </p:spPr>
      </p:pic>
      <p:pic>
        <p:nvPicPr>
          <p:cNvPr id="14344" name="Picture 8" descr="http://www.c4atreros.com/foroc4/fotos/files/1/7/1/7/6/800px_clermont_illustration___robert_fulton___project_gutenberg_etext_15161.jpg"/>
          <p:cNvPicPr>
            <a:picLocks noChangeAspect="1" noChangeArrowheads="1"/>
          </p:cNvPicPr>
          <p:nvPr/>
        </p:nvPicPr>
        <p:blipFill>
          <a:blip r:embed="rId4"/>
          <a:srcRect l="15585" t="12641" r="25973" b="17134"/>
          <a:stretch>
            <a:fillRect/>
          </a:stretch>
        </p:blipFill>
        <p:spPr bwMode="auto">
          <a:xfrm>
            <a:off x="6215074" y="4119543"/>
            <a:ext cx="2928926" cy="2738457"/>
          </a:xfrm>
          <a:prstGeom prst="rect">
            <a:avLst/>
          </a:prstGeom>
          <a:noFill/>
        </p:spPr>
      </p:pic>
      <p:pic>
        <p:nvPicPr>
          <p:cNvPr id="14346" name="Picture 10" descr="Máquina de vapor"/>
          <p:cNvPicPr>
            <a:picLocks noChangeAspect="1" noChangeArrowheads="1"/>
          </p:cNvPicPr>
          <p:nvPr/>
        </p:nvPicPr>
        <p:blipFill>
          <a:blip r:embed="rId5"/>
          <a:srcRect/>
          <a:stretch>
            <a:fillRect/>
          </a:stretch>
        </p:blipFill>
        <p:spPr bwMode="auto">
          <a:xfrm>
            <a:off x="7224706" y="2143116"/>
            <a:ext cx="1919294" cy="1981210"/>
          </a:xfrm>
          <a:prstGeom prst="rect">
            <a:avLst/>
          </a:prstGeom>
          <a:noFill/>
        </p:spPr>
      </p:pic>
      <p:pic>
        <p:nvPicPr>
          <p:cNvPr id="14347" name="Picture 11" descr="D:\Mis imágenes\untitled.bmp"/>
          <p:cNvPicPr>
            <a:picLocks noChangeAspect="1" noChangeArrowheads="1"/>
          </p:cNvPicPr>
          <p:nvPr/>
        </p:nvPicPr>
        <p:blipFill>
          <a:blip r:embed="rId6" cstate="print"/>
          <a:srcRect/>
          <a:stretch>
            <a:fillRect/>
          </a:stretch>
        </p:blipFill>
        <p:spPr bwMode="auto">
          <a:xfrm>
            <a:off x="7215206" y="0"/>
            <a:ext cx="1928794" cy="2329333"/>
          </a:xfrm>
          <a:prstGeom prst="rect">
            <a:avLst/>
          </a:prstGeom>
          <a:noFill/>
        </p:spPr>
      </p:pic>
      <p:pic>
        <p:nvPicPr>
          <p:cNvPr id="14349" name="Picture 13" descr="http://t3.gstatic.com/images?q=tbn:CDYP5Gd2Ht5_eM:http://cl.kalipedia.com/kalipediamedia/ingenieria/media/200708/22/tecnologia/20070822klpingtcn_160.Ies.SCO.jpg">
            <a:hlinkClick r:id="rId7"/>
          </p:cNvPr>
          <p:cNvPicPr>
            <a:picLocks noChangeAspect="1" noChangeArrowheads="1"/>
          </p:cNvPicPr>
          <p:nvPr/>
        </p:nvPicPr>
        <p:blipFill>
          <a:blip r:embed="rId8"/>
          <a:srcRect/>
          <a:stretch>
            <a:fillRect/>
          </a:stretch>
        </p:blipFill>
        <p:spPr bwMode="auto">
          <a:xfrm>
            <a:off x="3428992" y="4143380"/>
            <a:ext cx="2840208" cy="2714620"/>
          </a:xfrm>
          <a:prstGeom prst="rect">
            <a:avLst/>
          </a:prstGeom>
          <a:noFill/>
        </p:spPr>
      </p:pic>
      <p:pic>
        <p:nvPicPr>
          <p:cNvPr id="7170" name="Picture 2" descr="mhtml:file://C:\Documents%20and%20Settings\personal\Escritorio\Maquna%20de%20Vapor\LA%20MÁQUINA%20DE%20VAPOR.mht!http://thales.cica.es/rd/Recursos/rd99/ed99-0314-01/hemi_mag.gif"/>
          <p:cNvPicPr>
            <a:picLocks noChangeAspect="1" noChangeArrowheads="1"/>
          </p:cNvPicPr>
          <p:nvPr/>
        </p:nvPicPr>
        <p:blipFill>
          <a:blip r:embed="rId9"/>
          <a:srcRect/>
          <a:stretch>
            <a:fillRect/>
          </a:stretch>
        </p:blipFill>
        <p:spPr bwMode="auto">
          <a:xfrm>
            <a:off x="1428728" y="4143380"/>
            <a:ext cx="2000232" cy="2714620"/>
          </a:xfrm>
          <a:prstGeom prst="rect">
            <a:avLst/>
          </a:prstGeom>
          <a:noFill/>
        </p:spPr>
      </p:pic>
      <p:pic>
        <p:nvPicPr>
          <p:cNvPr id="14340" name="Picture 4" descr="locomotora a vapor"/>
          <p:cNvPicPr>
            <a:picLocks noChangeAspect="1" noChangeArrowheads="1"/>
          </p:cNvPicPr>
          <p:nvPr/>
        </p:nvPicPr>
        <p:blipFill>
          <a:blip r:embed="rId10"/>
          <a:srcRect/>
          <a:stretch>
            <a:fillRect/>
          </a:stretch>
        </p:blipFill>
        <p:spPr bwMode="auto">
          <a:xfrm>
            <a:off x="0" y="3286124"/>
            <a:ext cx="2071670" cy="2004675"/>
          </a:xfrm>
          <a:prstGeom prst="rect">
            <a:avLst/>
          </a:prstGeom>
          <a:noFill/>
        </p:spPr>
      </p:pic>
      <p:pic>
        <p:nvPicPr>
          <p:cNvPr id="7172" name="Picture 4" descr="mhtml:file://C:\Documents%20and%20Settings\personal\Escritorio\Maquna%20de%20Vapor\LA%20MÁQUINA%20DE%20VAPOR.mht!http://thales.cica.es/rd/Recursos/rd99/ed99-0314-01/maq_vap.gif"/>
          <p:cNvPicPr>
            <a:picLocks noChangeAspect="1" noChangeArrowheads="1"/>
          </p:cNvPicPr>
          <p:nvPr/>
        </p:nvPicPr>
        <p:blipFill>
          <a:blip r:embed="rId11"/>
          <a:srcRect/>
          <a:stretch>
            <a:fillRect/>
          </a:stretch>
        </p:blipFill>
        <p:spPr bwMode="auto">
          <a:xfrm>
            <a:off x="0" y="4876799"/>
            <a:ext cx="1619250" cy="1981201"/>
          </a:xfrm>
          <a:prstGeom prst="rect">
            <a:avLst/>
          </a:prstGeom>
          <a:noFill/>
        </p:spPr>
      </p:pic>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28662" y="642918"/>
            <a:ext cx="7772400" cy="5572164"/>
          </a:xfrm>
        </p:spPr>
        <p:txBody>
          <a:bodyPr>
            <a:noAutofit/>
          </a:bodyPr>
          <a:lstStyle/>
          <a:p>
            <a:pPr algn="just"/>
            <a:r>
              <a:rPr lang="es-ES_tradnl" sz="1700" dirty="0" smtClean="0">
                <a:latin typeface="+mj-lt"/>
              </a:rPr>
              <a:t>Desde hace mucho tiempo nació el interés y la curiosidad por hacer mas fácil el trabajo para el ser humano y surgió en el siglo XVlll llamándolo la maquina de vapor</a:t>
            </a:r>
          </a:p>
          <a:p>
            <a:pPr algn="just"/>
            <a:r>
              <a:rPr lang="es-CO" sz="1700" dirty="0" smtClean="0">
                <a:latin typeface="+mj-lt"/>
              </a:rPr>
              <a:t>La llegada de la Revolución Industrial allá por el siglo XVIII no se limitó a las manufacturas textiles, a la siderurgia o a la industria química, aunque en estas categorías hubiera avances prodigiosos. Dado el aumento de la producción logrado con dichos avances, era menester una red de comunicaciones todo lo buena que fuese posible, para lo cual debía optimizarse de algún modo el empleo de energía en los medios de locomoción, esto es, incrementarla y aprovecharla en la mayor medida posible. </a:t>
            </a:r>
          </a:p>
          <a:p>
            <a:pPr algn="just"/>
            <a:r>
              <a:rPr lang="es-CO" sz="1700" dirty="0" smtClean="0">
                <a:latin typeface="+mj-lt"/>
              </a:rPr>
              <a:t>La máquina de vapor resolvió los problemas de la limitación de las fuerzas animal y humana y de la indisponibilidad de la energía hidráulica en la mayoría de los escenarios</a:t>
            </a:r>
          </a:p>
          <a:p>
            <a:pPr algn="just">
              <a:buNone/>
            </a:pPr>
            <a:r>
              <a:rPr lang="es-ES_tradnl" sz="1700" dirty="0" smtClean="0">
                <a:latin typeface="+mj-lt"/>
              </a:rPr>
              <a:t>    </a:t>
            </a:r>
            <a:r>
              <a:rPr lang="es-CO" sz="1700" dirty="0" smtClean="0">
                <a:latin typeface="+mj-lt"/>
              </a:rPr>
              <a:t> Una </a:t>
            </a:r>
            <a:r>
              <a:rPr lang="es-CO" sz="1700" b="1" dirty="0" smtClean="0">
                <a:latin typeface="+mj-lt"/>
              </a:rPr>
              <a:t>máquina de vapor</a:t>
            </a:r>
            <a:r>
              <a:rPr lang="es-CO" sz="1700" dirty="0" smtClean="0">
                <a:latin typeface="+mj-lt"/>
              </a:rPr>
              <a:t> es un </a:t>
            </a:r>
            <a:r>
              <a:rPr lang="es-CO" sz="1700" dirty="0" smtClean="0">
                <a:latin typeface="+mj-lt"/>
                <a:hlinkClick r:id="rId2" tooltip="Motor de combustión externa"/>
              </a:rPr>
              <a:t>motor de combustión externa</a:t>
            </a:r>
            <a:r>
              <a:rPr lang="es-CO" sz="1700" dirty="0" smtClean="0">
                <a:latin typeface="+mj-lt"/>
              </a:rPr>
              <a:t> que transforma la </a:t>
            </a:r>
            <a:r>
              <a:rPr lang="es-CO" sz="1700" dirty="0" smtClean="0">
                <a:latin typeface="+mj-lt"/>
                <a:hlinkClick r:id="rId3" tooltip="Energía térmica"/>
              </a:rPr>
              <a:t>energía térmica</a:t>
            </a:r>
            <a:r>
              <a:rPr lang="es-CO" sz="1700" dirty="0" smtClean="0">
                <a:latin typeface="+mj-lt"/>
              </a:rPr>
              <a:t> de una cantidad de </a:t>
            </a:r>
            <a:r>
              <a:rPr lang="es-CO" sz="1700" dirty="0" smtClean="0">
                <a:latin typeface="+mj-lt"/>
                <a:hlinkClick r:id="rId4" tooltip="Vapor de agua"/>
              </a:rPr>
              <a:t>vapor de agua</a:t>
            </a:r>
            <a:r>
              <a:rPr lang="es-CO" sz="1700" dirty="0" smtClean="0">
                <a:latin typeface="+mj-lt"/>
              </a:rPr>
              <a:t> en </a:t>
            </a:r>
            <a:r>
              <a:rPr lang="es-CO" sz="1700" dirty="0" smtClean="0">
                <a:latin typeface="+mj-lt"/>
                <a:hlinkClick r:id="rId5" tooltip="Energía"/>
              </a:rPr>
              <a:t>energía</a:t>
            </a:r>
            <a:r>
              <a:rPr lang="es-CO" sz="1700" dirty="0" smtClean="0">
                <a:latin typeface="+mj-lt"/>
              </a:rPr>
              <a:t> </a:t>
            </a:r>
            <a:r>
              <a:rPr lang="es-CO" sz="1700" dirty="0" smtClean="0">
                <a:latin typeface="+mj-lt"/>
                <a:hlinkClick r:id="rId6" tooltip="Energía mecánica"/>
              </a:rPr>
              <a:t>mecánica</a:t>
            </a:r>
            <a:r>
              <a:rPr lang="es-CO" sz="1700" dirty="0" smtClean="0">
                <a:latin typeface="+mj-lt"/>
              </a:rPr>
              <a:t>.</a:t>
            </a:r>
          </a:p>
          <a:p>
            <a:pPr algn="just">
              <a:buNone/>
            </a:pPr>
            <a:r>
              <a:rPr lang="es-CO" sz="1700" dirty="0" smtClean="0">
                <a:latin typeface="+mj-lt"/>
              </a:rPr>
              <a:t>      </a:t>
            </a:r>
            <a:r>
              <a:rPr lang="es-ES_tradnl" sz="1700" dirty="0" smtClean="0">
                <a:latin typeface="+mj-lt"/>
              </a:rPr>
              <a:t>La máquina de vapor sentó las bases para la industrialización. Luego de unos pocos años, se convirtió en la fuerza impulsora del trabajo en fábricas y minas. </a:t>
            </a:r>
            <a:endParaRPr lang="es-CO" sz="17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1000108"/>
            <a:ext cx="7772400" cy="4786346"/>
          </a:xfrm>
        </p:spPr>
        <p:txBody>
          <a:bodyPr>
            <a:noAutofit/>
          </a:bodyPr>
          <a:lstStyle/>
          <a:p>
            <a:pPr algn="just"/>
            <a:r>
              <a:rPr lang="es-CO" sz="1800" dirty="0" smtClean="0">
                <a:latin typeface="+mj-lt"/>
              </a:rPr>
              <a:t> </a:t>
            </a:r>
            <a:r>
              <a:rPr lang="es-ES_tradnl" sz="1800" dirty="0" smtClean="0">
                <a:latin typeface="+mj-lt"/>
              </a:rPr>
              <a:t>La máquina de vapor sentó las bases para la industrialización. Luego de unos pocos años, se convirtió en la fuerza impulsora del trabajo en fábricas y minas.</a:t>
            </a:r>
            <a:r>
              <a:rPr lang="es-CO" sz="1800" dirty="0" smtClean="0">
                <a:latin typeface="+mj-lt"/>
              </a:rPr>
              <a:t> La máquina de vapor ha sido el motor inicial de la Revolución Industrial que impulsa a la actualidad. En la máquina de vapor se basa la Primera Revolución Industrial que desde fines del siglo XVIII en Inglaterra y desde casi mediados del siglo XIX aceleró portentosamente el desarrollo económico de muchos de los principales estados de Europa Occidental y de los Estados Unidos, solo en la interface que ocurrió entre 1890 — 1930 la máquina a vapor impulsada por hulla dejó lugar a otros motores de combustión interna; aquellos impulsados por hidrocarburos derivados del petróleo. Muchos han sido los autores que han intentado determinar la fecha de la invención de la máquina de vapor atribuyéndola a tal o cual inventor; intento que había sido en vano, ya que la historia de su desarrollo estaba plagada de nombres propios. </a:t>
            </a:r>
            <a:endParaRPr lang="es-CO" sz="1800"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500042"/>
            <a:ext cx="7772400" cy="914400"/>
          </a:xfrm>
        </p:spPr>
        <p:txBody>
          <a:bodyPr/>
          <a:lstStyle/>
          <a:p>
            <a:pPr algn="ctr"/>
            <a:r>
              <a:rPr lang="es-CO" dirty="0" smtClean="0"/>
              <a:t>ANTECEDENTES</a:t>
            </a:r>
            <a:endParaRPr lang="es-CO" dirty="0"/>
          </a:p>
        </p:txBody>
      </p:sp>
      <p:pic>
        <p:nvPicPr>
          <p:cNvPr id="11" name="10 Marcador de contenido" descr="untitled.bmp"/>
          <p:cNvPicPr>
            <a:picLocks noGrp="1" noChangeAspect="1"/>
          </p:cNvPicPr>
          <p:nvPr>
            <p:ph idx="1"/>
          </p:nvPr>
        </p:nvPicPr>
        <p:blipFill>
          <a:blip r:embed="rId2"/>
          <a:stretch>
            <a:fillRect/>
          </a:stretch>
        </p:blipFill>
        <p:spPr>
          <a:xfrm>
            <a:off x="3717131" y="3201987"/>
            <a:ext cx="1428750" cy="1752600"/>
          </a:xfrm>
        </p:spPr>
      </p:pic>
      <p:sp>
        <p:nvSpPr>
          <p:cNvPr id="12" name="11 Rectángulo"/>
          <p:cNvSpPr/>
          <p:nvPr/>
        </p:nvSpPr>
        <p:spPr>
          <a:xfrm>
            <a:off x="928662" y="1571612"/>
            <a:ext cx="7643866" cy="4062651"/>
          </a:xfrm>
          <a:prstGeom prst="rect">
            <a:avLst/>
          </a:prstGeom>
        </p:spPr>
        <p:txBody>
          <a:bodyPr wrap="square">
            <a:spAutoFit/>
          </a:bodyPr>
          <a:lstStyle/>
          <a:p>
            <a:endParaRPr lang="es-CO" sz="2400" dirty="0" smtClean="0">
              <a:latin typeface="+mj-lt"/>
            </a:endParaRPr>
          </a:p>
          <a:p>
            <a:pPr algn="just"/>
            <a:r>
              <a:rPr lang="es-CO" sz="2400" dirty="0" smtClean="0">
                <a:latin typeface="+mj-lt"/>
              </a:rPr>
              <a:t>En 1644 Torricelli anuncio que la presión de la atmosfera era igual a la ejercida por una columna de mercurio de unos 760 milímetros de altura  aproximadamente.</a:t>
            </a:r>
          </a:p>
          <a:p>
            <a:pPr algn="just"/>
            <a:r>
              <a:rPr lang="es-CO" sz="2400" dirty="0" smtClean="0">
                <a:latin typeface="+mj-lt"/>
              </a:rPr>
              <a:t>En 1654 Von Gueriche presento su experimento de Magdeburgo demostró que cuando dos hemisferios perfectamente ajustados se unían formaban una esfera y un vado en su inferior y existía una distancia determinada que los separaba</a:t>
            </a:r>
            <a:endParaRPr lang="es-CO" dirty="0" smtClean="0"/>
          </a:p>
          <a:p>
            <a:endParaRPr lang="es-CO"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57224" y="785794"/>
            <a:ext cx="6715172" cy="5500726"/>
          </a:xfrm>
        </p:spPr>
        <p:txBody>
          <a:bodyPr>
            <a:normAutofit fontScale="92500" lnSpcReduction="20000"/>
          </a:bodyPr>
          <a:lstStyle/>
          <a:p>
            <a:pPr algn="just"/>
            <a:r>
              <a:rPr lang="es-CO" b="1" dirty="0" smtClean="0"/>
              <a:t>Herón de Alejandría</a:t>
            </a:r>
            <a:r>
              <a:rPr lang="es-CO" dirty="0" smtClean="0"/>
              <a:t>, ingeniero y matemático griego, ideó esta primera máquina mediante experimentos con vapor de agua que le llevaría a descubrir de forma arcaica la ley de acción y reacción. La llamada </a:t>
            </a:r>
            <a:r>
              <a:rPr lang="es-CO" b="1" dirty="0" smtClean="0"/>
              <a:t>Aeópila de Herón</a:t>
            </a:r>
            <a:r>
              <a:rPr lang="es-CO" dirty="0" smtClean="0"/>
              <a:t> (o también eópila) consiste en un dispositivo constituido por una cámara de aire que se autoimpulsa despidiendo vapor por uno o más orificios al recibir el agua calentada en otra cámara, y unida a la anterior mediante tubos por donde pasa el vapor, aunque también puede ser calentada en la misma cámara desde donde se expulsa el vapor. Las máquinas térmicas en general (entre las cuales la Aelópila es probablemente la de primera invención) transforman energía térmica en energía mecánica. Todas funcionan tomando calor de una fuente caliente y entregando a una fuente fría el que no se ha transformado en trabajo. </a:t>
            </a:r>
            <a:br>
              <a:rPr lang="es-CO" dirty="0" smtClean="0"/>
            </a:br>
            <a:endParaRPr lang="es-CO" dirty="0"/>
          </a:p>
        </p:txBody>
      </p:sp>
      <p:pic>
        <p:nvPicPr>
          <p:cNvPr id="1026" name="Picture 2" descr="mhtml:file://C:\Documents%20and%20Settings\personal\Escritorio\Maquna%20de%20Vapor\Historiantes%20La%20Máquina%20de%20Vapor.mht!http://farm1.static.flickr.com/152/426786733_9cf0d388d0_o.jpg">
            <a:hlinkClick r:id="rId2"/>
          </p:cNvPr>
          <p:cNvPicPr>
            <a:picLocks noChangeAspect="1" noChangeArrowheads="1"/>
          </p:cNvPicPr>
          <p:nvPr/>
        </p:nvPicPr>
        <p:blipFill>
          <a:blip r:embed="rId3"/>
          <a:srcRect/>
          <a:stretch>
            <a:fillRect/>
          </a:stretch>
        </p:blipFill>
        <p:spPr bwMode="auto">
          <a:xfrm>
            <a:off x="7572396" y="4214818"/>
            <a:ext cx="1285884" cy="194173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solidFill>
                  <a:schemeClr val="accent2">
                    <a:lumMod val="75000"/>
                  </a:schemeClr>
                </a:solidFill>
              </a:rPr>
              <a:t>PRIMERAS TENTATIVAS</a:t>
            </a:r>
            <a:endParaRPr lang="es-CO" dirty="0">
              <a:solidFill>
                <a:schemeClr val="accent2">
                  <a:lumMod val="75000"/>
                </a:schemeClr>
              </a:solidFill>
            </a:endParaRPr>
          </a:p>
        </p:txBody>
      </p:sp>
      <p:pic>
        <p:nvPicPr>
          <p:cNvPr id="36866" name="Picture 2" descr="mhtml:file://C:\Documents%20and%20Settings\personal\Escritorio\Maquna%20de%20Vapor\Wapedia%20-%20Wiki%20Máquina%20de%20vapor.mht!http://pic.wapedia.mobi/thumb/1bb914652/es/fixed/470/352/Steam_Engine.jpg?format=jpg">
            <a:hlinkClick r:id="rId2"/>
          </p:cNvPr>
          <p:cNvPicPr>
            <a:picLocks noChangeAspect="1" noChangeArrowheads="1"/>
          </p:cNvPicPr>
          <p:nvPr/>
        </p:nvPicPr>
        <p:blipFill>
          <a:blip r:embed="rId3"/>
          <a:srcRect/>
          <a:stretch>
            <a:fillRect/>
          </a:stretch>
        </p:blipFill>
        <p:spPr bwMode="auto">
          <a:xfrm>
            <a:off x="2428860" y="2214554"/>
            <a:ext cx="4476750" cy="33528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642918"/>
            <a:ext cx="7772400" cy="916672"/>
          </a:xfrm>
        </p:spPr>
        <p:txBody>
          <a:bodyPr/>
          <a:lstStyle/>
          <a:p>
            <a:pPr algn="ctr"/>
            <a:r>
              <a:rPr lang="es-ES_tradnl" dirty="0" smtClean="0">
                <a:solidFill>
                  <a:srgbClr val="7030A0"/>
                </a:solidFill>
              </a:rPr>
              <a:t>SU EVOLUCION</a:t>
            </a:r>
            <a:endParaRPr lang="es-ES_tradnl" dirty="0">
              <a:solidFill>
                <a:srgbClr val="7030A0"/>
              </a:solidFill>
            </a:endParaRPr>
          </a:p>
        </p:txBody>
      </p:sp>
      <p:sp>
        <p:nvSpPr>
          <p:cNvPr id="3" name="2 Marcador de contenido"/>
          <p:cNvSpPr>
            <a:spLocks noGrp="1"/>
          </p:cNvSpPr>
          <p:nvPr>
            <p:ph idx="1"/>
          </p:nvPr>
        </p:nvSpPr>
        <p:spPr>
          <a:xfrm>
            <a:off x="928662" y="1428736"/>
            <a:ext cx="6429420" cy="2857520"/>
          </a:xfrm>
        </p:spPr>
        <p:txBody>
          <a:bodyPr>
            <a:normAutofit fontScale="62500" lnSpcReduction="20000"/>
          </a:bodyPr>
          <a:lstStyle/>
          <a:p>
            <a:endParaRPr lang="es-ES_tradnl" sz="3400" dirty="0" smtClean="0">
              <a:latin typeface="+mj-lt"/>
            </a:endParaRPr>
          </a:p>
          <a:p>
            <a:endParaRPr lang="es-ES_tradnl" sz="3400" dirty="0" smtClean="0">
              <a:solidFill>
                <a:schemeClr val="accent5">
                  <a:lumMod val="20000"/>
                  <a:lumOff val="80000"/>
                </a:schemeClr>
              </a:solidFill>
              <a:latin typeface="+mj-lt"/>
            </a:endParaRPr>
          </a:p>
          <a:p>
            <a:pPr algn="just"/>
            <a:r>
              <a:rPr lang="es-ES_tradnl" sz="3400" dirty="0" smtClean="0">
                <a:solidFill>
                  <a:schemeClr val="tx1"/>
                </a:solidFill>
                <a:latin typeface="+mj-lt"/>
              </a:rPr>
              <a:t>Uno de los primeros motores a pistón fue desarrollado por el físico francés Denis Papin, en 1690. El sencillo dispositivo consistía en un cilindro simple, que simultáneamente servía como caldera, funcionando principalmente con aire, más que con presión de vapor.</a:t>
            </a:r>
          </a:p>
          <a:p>
            <a:endParaRPr lang="es-ES_tradnl" dirty="0"/>
          </a:p>
        </p:txBody>
      </p:sp>
      <p:pic>
        <p:nvPicPr>
          <p:cNvPr id="12290" name="Picture 2" descr="mhtml:file://C:\Documents%20and%20Settings\personal\Escritorio\Maquna%20de%20Vapor\Historiantes%20La%20Máquina%20de%20Vapor.mht!http://farm1.static.flickr.com/187/426785606_c1783ccae4_o.png"/>
          <p:cNvPicPr>
            <a:picLocks noChangeAspect="1" noChangeArrowheads="1"/>
          </p:cNvPicPr>
          <p:nvPr/>
        </p:nvPicPr>
        <p:blipFill>
          <a:blip r:embed="rId2"/>
          <a:srcRect/>
          <a:stretch>
            <a:fillRect/>
          </a:stretch>
        </p:blipFill>
        <p:spPr bwMode="auto">
          <a:xfrm>
            <a:off x="5357818" y="3857628"/>
            <a:ext cx="2857520" cy="2588098"/>
          </a:xfrm>
          <a:prstGeom prst="rect">
            <a:avLst/>
          </a:prstGeom>
          <a:noFill/>
        </p:spPr>
      </p:pic>
    </p:spTree>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57224" y="642918"/>
            <a:ext cx="7829576" cy="2714644"/>
          </a:xfrm>
        </p:spPr>
        <p:txBody>
          <a:bodyPr>
            <a:normAutofit/>
          </a:bodyPr>
          <a:lstStyle/>
          <a:p>
            <a:r>
              <a:rPr lang="es-ES_tradnl" sz="2600" dirty="0" smtClean="0">
                <a:solidFill>
                  <a:schemeClr val="accent5">
                    <a:lumMod val="20000"/>
                    <a:lumOff val="80000"/>
                  </a:schemeClr>
                </a:solidFill>
                <a:latin typeface="+mj-lt"/>
              </a:rPr>
              <a:t> </a:t>
            </a:r>
            <a:r>
              <a:rPr lang="es-ES_tradnl" sz="2600" dirty="0" smtClean="0">
                <a:solidFill>
                  <a:schemeClr val="tx1"/>
                </a:solidFill>
                <a:latin typeface="+mj-lt"/>
              </a:rPr>
              <a:t>Hacia el final del Siglo XVII, ingenieros como el Marqués de Worcester y Thomas Savery, construyeron también algunos de los primeros motores a vapor. El motor de Savery fue utilizado en minería como bomba para drenar el agua de los túneles. </a:t>
            </a:r>
          </a:p>
          <a:p>
            <a:endParaRPr lang="es-CO" dirty="0"/>
          </a:p>
        </p:txBody>
      </p:sp>
      <p:pic>
        <p:nvPicPr>
          <p:cNvPr id="15362" name="Picture 2" descr="savory"/>
          <p:cNvPicPr>
            <a:picLocks noChangeAspect="1" noChangeArrowheads="1"/>
          </p:cNvPicPr>
          <p:nvPr/>
        </p:nvPicPr>
        <p:blipFill>
          <a:blip r:embed="rId2"/>
          <a:srcRect/>
          <a:stretch>
            <a:fillRect/>
          </a:stretch>
        </p:blipFill>
        <p:spPr bwMode="auto">
          <a:xfrm>
            <a:off x="4857752" y="2857496"/>
            <a:ext cx="2020132" cy="3386127"/>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349</TotalTime>
  <Words>1461</Words>
  <Application>Microsoft Office PowerPoint</Application>
  <PresentationFormat>Presentación en pantalla (4:3)</PresentationFormat>
  <Paragraphs>60</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Austin</vt:lpstr>
      <vt:lpstr>Presentación de PowerPoint</vt:lpstr>
      <vt:lpstr>        PARTES  DE MAQUINA DE VAPOR</vt:lpstr>
      <vt:lpstr>Presentación de PowerPoint</vt:lpstr>
      <vt:lpstr>Presentación de PowerPoint</vt:lpstr>
      <vt:lpstr>ANTECEDENTES</vt:lpstr>
      <vt:lpstr>Presentación de PowerPoint</vt:lpstr>
      <vt:lpstr>PRIMERAS TENTATIVAS</vt:lpstr>
      <vt:lpstr>SU EVOLUCION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MAQUINAS ATMOSFERICAS</vt:lpstr>
      <vt:lpstr>Transporte a vapor acuático</vt:lpstr>
      <vt:lpstr>Presentación de PowerPoint</vt:lpstr>
      <vt:lpstr>Transportes a vapor terrestres</vt:lpstr>
      <vt:lpstr>Presentación de PowerPoint</vt:lpstr>
      <vt:lpstr>Transportes a vapor aéreo</vt:lpstr>
      <vt:lpstr>Presentación de PowerPoint</vt:lpstr>
      <vt:lpstr>Presentación de PowerPoint</vt:lpstr>
    </vt:vector>
  </TitlesOfParts>
  <Company>Windows 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WinuE</dc:creator>
  <cp:lastModifiedBy>Luffi</cp:lastModifiedBy>
  <cp:revision>39</cp:revision>
  <dcterms:created xsi:type="dcterms:W3CDTF">2010-02-16T23:31:44Z</dcterms:created>
  <dcterms:modified xsi:type="dcterms:W3CDTF">2014-02-24T23:47:53Z</dcterms:modified>
</cp:coreProperties>
</file>